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8" r:id="rId3"/>
    <p:sldId id="328" r:id="rId4"/>
    <p:sldId id="301" r:id="rId5"/>
    <p:sldId id="291" r:id="rId6"/>
    <p:sldId id="329" r:id="rId7"/>
    <p:sldId id="292" r:id="rId8"/>
    <p:sldId id="302" r:id="rId9"/>
    <p:sldId id="303" r:id="rId10"/>
    <p:sldId id="304" r:id="rId11"/>
    <p:sldId id="330" r:id="rId12"/>
    <p:sldId id="293" r:id="rId13"/>
    <p:sldId id="327" r:id="rId14"/>
    <p:sldId id="323" r:id="rId15"/>
    <p:sldId id="331" r:id="rId16"/>
    <p:sldId id="295" r:id="rId17"/>
    <p:sldId id="335" r:id="rId18"/>
    <p:sldId id="307" r:id="rId19"/>
    <p:sldId id="325" r:id="rId20"/>
    <p:sldId id="332" r:id="rId21"/>
    <p:sldId id="305" r:id="rId22"/>
    <p:sldId id="306" r:id="rId23"/>
    <p:sldId id="314" r:id="rId24"/>
    <p:sldId id="333" r:id="rId25"/>
    <p:sldId id="308" r:id="rId26"/>
    <p:sldId id="324" r:id="rId27"/>
    <p:sldId id="310" r:id="rId28"/>
    <p:sldId id="311" r:id="rId29"/>
    <p:sldId id="319" r:id="rId30"/>
    <p:sldId id="326" r:id="rId31"/>
    <p:sldId id="334" r:id="rId32"/>
    <p:sldId id="320" r:id="rId33"/>
  </p:sldIdLst>
  <p:sldSz cx="9144000" cy="6858000" type="screen4x3"/>
  <p:notesSz cx="6797675" cy="9926638"/>
  <p:defaultTextStyle>
    <a:defPPr>
      <a:defRPr lang="de-DE"/>
    </a:defPPr>
    <a:lvl1pPr algn="l" rtl="0" fontAlgn="base">
      <a:spcBef>
        <a:spcPct val="0"/>
      </a:spcBef>
      <a:spcAft>
        <a:spcPct val="0"/>
      </a:spcAft>
      <a:defRPr sz="1900" kern="1200">
        <a:solidFill>
          <a:schemeClr val="tx1"/>
        </a:solidFill>
        <a:latin typeface="Arial"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äfer, Solveig" initials="SS" lastIdx="0" clrIdx="0">
    <p:extLst>
      <p:ext uri="{19B8F6BF-5375-455C-9EA6-DF929625EA0E}">
        <p15:presenceInfo xmlns:p15="http://schemas.microsoft.com/office/powerpoint/2012/main" userId="Schäfer, Solvei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0" autoAdjust="0"/>
    <p:restoredTop sz="94660"/>
  </p:normalViewPr>
  <p:slideViewPr>
    <p:cSldViewPr>
      <p:cViewPr varScale="1">
        <p:scale>
          <a:sx n="124" d="100"/>
          <a:sy n="124" d="100"/>
        </p:scale>
        <p:origin x="10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4"/>
            <a:ext cx="2946203" cy="4961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50385" y="4"/>
            <a:ext cx="2946202" cy="4961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C2D035-9F19-45C4-A80C-4C765880A70A}" type="datetimeFigureOut">
              <a:rPr lang="de-DE"/>
              <a:pPr>
                <a:defRPr/>
              </a:pPr>
              <a:t>25.01.2024</a:t>
            </a:fld>
            <a:endParaRPr lang="de-DE"/>
          </a:p>
        </p:txBody>
      </p:sp>
      <p:sp>
        <p:nvSpPr>
          <p:cNvPr id="4" name="Fußzeilenplatzhalter 3"/>
          <p:cNvSpPr>
            <a:spLocks noGrp="1"/>
          </p:cNvSpPr>
          <p:nvPr>
            <p:ph type="ftr" sz="quarter" idx="2"/>
          </p:nvPr>
        </p:nvSpPr>
        <p:spPr>
          <a:xfrm>
            <a:off x="1" y="9428224"/>
            <a:ext cx="2946203" cy="4961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50385" y="9428224"/>
            <a:ext cx="2946202" cy="4961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779D332-319C-4ADF-8B7B-81D4EB02A454}" type="slidenum">
              <a:rPr lang="de-DE"/>
              <a:pPr>
                <a:defRPr/>
              </a:pPr>
              <a:t>‹Nr.›</a:t>
            </a:fld>
            <a:endParaRPr lang="de-DE"/>
          </a:p>
        </p:txBody>
      </p:sp>
    </p:spTree>
    <p:extLst>
      <p:ext uri="{BB962C8B-B14F-4D97-AF65-F5344CB8AC3E}">
        <p14:creationId xmlns:p14="http://schemas.microsoft.com/office/powerpoint/2010/main" val="725734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1" y="4"/>
            <a:ext cx="2946203" cy="49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41987" name="Rectangle 3"/>
          <p:cNvSpPr>
            <a:spLocks noGrp="1" noChangeArrowheads="1"/>
          </p:cNvSpPr>
          <p:nvPr>
            <p:ph type="dt" idx="1"/>
          </p:nvPr>
        </p:nvSpPr>
        <p:spPr bwMode="auto">
          <a:xfrm>
            <a:off x="3850385" y="4"/>
            <a:ext cx="2946202" cy="49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21B688F-2F29-4D86-8DC4-68F575AB05CB}" type="datetimeFigureOut">
              <a:rPr lang="de-DE"/>
              <a:pPr>
                <a:defRPr/>
              </a:pPr>
              <a:t>25.01.2024</a:t>
            </a:fld>
            <a:endParaRPr lang="de-DE"/>
          </a:p>
        </p:txBody>
      </p:sp>
      <p:sp>
        <p:nvSpPr>
          <p:cNvPr id="13316"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0311" y="4715272"/>
            <a:ext cx="5438140" cy="4467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990" name="Rectangle 6"/>
          <p:cNvSpPr>
            <a:spLocks noGrp="1" noChangeArrowheads="1"/>
          </p:cNvSpPr>
          <p:nvPr>
            <p:ph type="ftr" sz="quarter" idx="4"/>
          </p:nvPr>
        </p:nvSpPr>
        <p:spPr bwMode="auto">
          <a:xfrm>
            <a:off x="1" y="9428224"/>
            <a:ext cx="2946203" cy="4961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41991" name="Rectangle 7"/>
          <p:cNvSpPr>
            <a:spLocks noGrp="1" noChangeArrowheads="1"/>
          </p:cNvSpPr>
          <p:nvPr>
            <p:ph type="sldNum" sz="quarter" idx="5"/>
          </p:nvPr>
        </p:nvSpPr>
        <p:spPr bwMode="auto">
          <a:xfrm>
            <a:off x="3850385" y="9428224"/>
            <a:ext cx="2946202" cy="4961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447F8E-1D84-427F-942E-1B5C0BB4C45E}" type="slidenum">
              <a:rPr lang="de-DE"/>
              <a:pPr>
                <a:defRPr/>
              </a:pPr>
              <a:t>‹Nr.›</a:t>
            </a:fld>
            <a:endParaRPr lang="de-DE"/>
          </a:p>
        </p:txBody>
      </p:sp>
    </p:spTree>
    <p:extLst>
      <p:ext uri="{BB962C8B-B14F-4D97-AF65-F5344CB8AC3E}">
        <p14:creationId xmlns:p14="http://schemas.microsoft.com/office/powerpoint/2010/main" val="1709728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8F4D2C80-2DDC-4666-BBFD-6A28ABB3E8EE}" type="datetime1">
              <a:rPr lang="de-DE" smtClean="0"/>
              <a:t>25.01.2024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6B8F147-E8B6-4747-9BE1-61D00EC6EA24}"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5F8A6BD5-EA23-41C7-A355-39DA44A26742}" type="datetime1">
              <a:rPr lang="de-DE" smtClean="0"/>
              <a:t>25.01.2024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F4BECF7-1C52-492C-B989-FFA5318A7E1E}"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612EC04-EF8E-435C-BA2C-A16492CD2733}" type="datetime1">
              <a:rPr lang="de-DE" smtClean="0"/>
              <a:t>25.01.2024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10F3244-90EB-4302-9B00-7851F334B4D9}"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5AD6DCF2-7AF1-4504-A79F-20B0350066EF}" type="datetime1">
              <a:rPr lang="de-DE" smtClean="0"/>
              <a:t>25.01.2024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27F56F2-351A-49F0-928B-7DA2D9E3BEAE}"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109A39F8-97D4-4410-AA8C-116D8EB111A1}" type="datetime1">
              <a:rPr lang="de-DE" smtClean="0"/>
              <a:t>25.01.2024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4CE0EC6-ED9C-4BD6-B30B-8B992ADEBD05}"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938F3C14-88B4-4756-A5AD-9C3CF0DBFE32}" type="datetime1">
              <a:rPr lang="de-DE" smtClean="0"/>
              <a:t>25.01.2024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417B6650-5E31-4B0E-A019-7D83DD4F6F4C}"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6D00BD48-D7BB-4E9E-9EC9-7186CD0064BC}" type="datetime1">
              <a:rPr lang="de-DE" smtClean="0"/>
              <a:t>25.01.2024</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066CD372-6648-4F18-8170-36D24DC190DF}"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6A777B6A-80D1-45DF-BB85-CADCD70D90B6}" type="datetime1">
              <a:rPr lang="de-DE" smtClean="0"/>
              <a:t>25.01.2024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B0F4FE89-C87D-4106-96B3-A33B3BB90445}"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5277478C-F115-4889-B938-5C3C2B373307}" type="datetime1">
              <a:rPr lang="de-DE" smtClean="0"/>
              <a:t>25.01.2024</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D1876320-C615-44DE-B995-F90F87C95DD3}"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9CB73E1C-7CDF-4BFF-8E13-F1E9ABC7D3DC}" type="datetime1">
              <a:rPr lang="de-DE" smtClean="0"/>
              <a:t>25.01.2024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7F25842-3029-46CB-9A8E-0E28513AC996}"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9159A52B-6A65-4DC9-9C05-C66E3E22BD8F}" type="datetime1">
              <a:rPr lang="de-DE" smtClean="0"/>
              <a:t>25.01.2024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2E7947C-1DDC-4E45-8DF0-8909622922EF}"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0"/>
                <a:lumOff val="100000"/>
              </a:schemeClr>
            </a:gs>
            <a:gs pos="79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7F4BA3-FAB6-4BEB-91F5-F4EF9E48BA96}" type="datetime1">
              <a:rPr lang="de-DE" smtClean="0"/>
              <a:t>25.01.2024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504D5D0-64EF-410C-812D-B18C20BDABC2}"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hristine.Goetz@stadt-frankfurt.de" TargetMode="External"/><Relationship Id="rId7" Type="http://schemas.openxmlformats.org/officeDocument/2006/relationships/image" Target="../media/image3.png"/><Relationship Id="rId2" Type="http://schemas.openxmlformats.org/officeDocument/2006/relationships/hyperlink" Target="mailto:Melanie.Segatto@stadt-frankfurt.de" TargetMode="External"/><Relationship Id="rId1" Type="http://schemas.openxmlformats.org/officeDocument/2006/relationships/slideLayout" Target="../slideLayouts/slideLayout7.xml"/><Relationship Id="rId6" Type="http://schemas.openxmlformats.org/officeDocument/2006/relationships/hyperlink" Target="mailto:Milia.Schulte@stadt-frankfurt.de" TargetMode="External"/><Relationship Id="rId5" Type="http://schemas.openxmlformats.org/officeDocument/2006/relationships/hyperlink" Target="mailto:Kai-Uwe.Maerkel@stadt-frankfurt.de" TargetMode="External"/><Relationship Id="rId4" Type="http://schemas.openxmlformats.org/officeDocument/2006/relationships/hyperlink" Target="mailto:Christoph.Senft@stadt-frankfurt.d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indernet.de/"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kindernet.d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D11365B9-E3DD-4FB7-88BB-D8457DD5D660}" type="slidenum">
              <a:rPr lang="de-DE"/>
              <a:pPr>
                <a:defRPr/>
              </a:pPr>
              <a:t>1</a:t>
            </a:fld>
            <a:endParaRPr lang="de-DE"/>
          </a:p>
        </p:txBody>
      </p:sp>
      <p:sp>
        <p:nvSpPr>
          <p:cNvPr id="15362" name="Titel 1"/>
          <p:cNvSpPr>
            <a:spLocks noGrp="1"/>
          </p:cNvSpPr>
          <p:nvPr>
            <p:ph type="ctrTitle"/>
          </p:nvPr>
        </p:nvSpPr>
        <p:spPr>
          <a:xfrm>
            <a:off x="684213" y="1700213"/>
            <a:ext cx="7772400" cy="5040312"/>
          </a:xfrm>
        </p:spPr>
        <p:txBody>
          <a:bodyPr/>
          <a:lstStyle/>
          <a:p>
            <a:pPr eaLnBrk="1" hangingPunct="1"/>
            <a:r>
              <a:rPr lang="de-DE" sz="4000" b="1" dirty="0" smtClean="0"/>
              <a:t>Eltern-Information</a:t>
            </a:r>
            <a:r>
              <a:rPr lang="de-DE" sz="3200" b="1" dirty="0" smtClean="0"/>
              <a:t/>
            </a:r>
            <a:br>
              <a:rPr lang="de-DE" sz="3200" b="1" dirty="0" smtClean="0"/>
            </a:br>
            <a:r>
              <a:rPr lang="de-DE" sz="3200" dirty="0" smtClean="0"/>
              <a:t/>
            </a:r>
            <a:br>
              <a:rPr lang="de-DE" sz="3200" dirty="0" smtClean="0"/>
            </a:br>
            <a:r>
              <a:rPr lang="de-DE" sz="3200" dirty="0" smtClean="0"/>
              <a:t>Schulkinderbetreuung </a:t>
            </a:r>
            <a:br>
              <a:rPr lang="de-DE" sz="3200" dirty="0" smtClean="0"/>
            </a:br>
            <a:r>
              <a:rPr lang="de-DE" sz="3200" dirty="0" smtClean="0"/>
              <a:t>an der Dahlmannschule</a:t>
            </a:r>
            <a:br>
              <a:rPr lang="de-DE" sz="3200" dirty="0" smtClean="0"/>
            </a:br>
            <a:r>
              <a:rPr lang="de-DE" sz="3200" dirty="0" smtClean="0"/>
              <a:t/>
            </a:r>
            <a:br>
              <a:rPr lang="de-DE" sz="3200" dirty="0" smtClean="0"/>
            </a:br>
            <a:r>
              <a:rPr lang="de-DE" sz="2800" b="1" i="1" dirty="0" smtClean="0"/>
              <a:t/>
            </a:r>
            <a:br>
              <a:rPr lang="de-DE" sz="2800" b="1" i="1" dirty="0" smtClean="0"/>
            </a:br>
            <a:endParaRPr lang="de-DE" sz="2800" b="1" i="1" dirty="0" smtClean="0"/>
          </a:p>
        </p:txBody>
      </p:sp>
      <p:pic>
        <p:nvPicPr>
          <p:cNvPr id="15363" name="Picture 2" descr="header"/>
          <p:cNvPicPr>
            <a:picLocks noChangeAspect="1" noChangeArrowheads="1"/>
          </p:cNvPicPr>
          <p:nvPr/>
        </p:nvPicPr>
        <p:blipFill>
          <a:blip r:embed="rId2"/>
          <a:srcRect/>
          <a:stretch>
            <a:fillRect/>
          </a:stretch>
        </p:blipFill>
        <p:spPr bwMode="auto">
          <a:xfrm>
            <a:off x="-574675" y="115888"/>
            <a:ext cx="5762625" cy="1381125"/>
          </a:xfrm>
          <a:prstGeom prst="rect">
            <a:avLst/>
          </a:prstGeom>
          <a:noFill/>
          <a:ln w="9525">
            <a:noFill/>
            <a:miter lim="800000"/>
            <a:headEnd/>
            <a:tailEnd/>
          </a:ln>
        </p:spPr>
      </p:pic>
      <p:pic>
        <p:nvPicPr>
          <p:cNvPr id="15364" name="Bild 3" descr="http://www.teutoburger-wald-schule.de/wp-content/uploads/2013/05/Fotolia_53304212_S.jpg"/>
          <p:cNvPicPr>
            <a:picLocks noChangeAspect="1" noChangeArrowheads="1"/>
          </p:cNvPicPr>
          <p:nvPr/>
        </p:nvPicPr>
        <p:blipFill>
          <a:blip r:embed="rId3"/>
          <a:srcRect/>
          <a:stretch>
            <a:fillRect/>
          </a:stretch>
        </p:blipFill>
        <p:spPr bwMode="auto">
          <a:xfrm>
            <a:off x="5148064" y="115888"/>
            <a:ext cx="3744913" cy="1379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6553200" y="6356350"/>
            <a:ext cx="2133600" cy="315221"/>
          </a:xfrm>
        </p:spPr>
        <p:txBody>
          <a:bodyPr/>
          <a:lstStyle/>
          <a:p>
            <a:pPr>
              <a:defRPr/>
            </a:pPr>
            <a:fld id="{10926263-93DE-4B73-A1F5-E5C6C1F6312F}" type="slidenum">
              <a:rPr lang="de-DE"/>
              <a:pPr>
                <a:defRPr/>
              </a:pPr>
              <a:t>10</a:t>
            </a:fld>
            <a:endParaRPr lang="de-DE" dirty="0"/>
          </a:p>
        </p:txBody>
      </p:sp>
      <p:sp>
        <p:nvSpPr>
          <p:cNvPr id="23555" name="Rectangle 3"/>
          <p:cNvSpPr>
            <a:spLocks noGrp="1"/>
          </p:cNvSpPr>
          <p:nvPr>
            <p:ph type="body" idx="4294967295"/>
          </p:nvPr>
        </p:nvSpPr>
        <p:spPr>
          <a:xfrm>
            <a:off x="468313" y="980728"/>
            <a:ext cx="8229600" cy="5544616"/>
          </a:xfrm>
        </p:spPr>
        <p:txBody>
          <a:bodyPr/>
          <a:lstStyle/>
          <a:p>
            <a:pPr marL="0" indent="0">
              <a:buFont typeface="Arial" charset="0"/>
              <a:buNone/>
            </a:pPr>
            <a:r>
              <a:rPr lang="de-DE" sz="1800" u="sng" dirty="0" smtClean="0"/>
              <a:t>Ab spätestens 14:30:  </a:t>
            </a:r>
          </a:p>
          <a:p>
            <a:pPr marL="0" indent="0">
              <a:buFont typeface="Arial" charset="0"/>
              <a:buNone/>
            </a:pPr>
            <a:r>
              <a:rPr lang="de-DE" sz="1800" dirty="0"/>
              <a:t>A</a:t>
            </a:r>
            <a:r>
              <a:rPr lang="de-DE" sz="1800" dirty="0" smtClean="0"/>
              <a:t>lle in der ESB und im Pakt angemeldeten Kinder sind jetzt in der Schulkinderbetreuung oder haben sich abgemeldet</a:t>
            </a:r>
          </a:p>
          <a:p>
            <a:pPr marL="0" indent="0">
              <a:buNone/>
            </a:pPr>
            <a:r>
              <a:rPr lang="de-DE" sz="1800" u="sng" dirty="0" smtClean="0"/>
              <a:t>14:30 Uhr – 16:00 </a:t>
            </a:r>
            <a:r>
              <a:rPr lang="de-DE" sz="1800" u="sng" dirty="0" smtClean="0">
                <a:sym typeface="Wingdings" pitchFamily="2" charset="2"/>
              </a:rPr>
              <a:t> </a:t>
            </a:r>
          </a:p>
          <a:p>
            <a:pPr marL="0" indent="0">
              <a:buNone/>
            </a:pPr>
            <a:r>
              <a:rPr lang="de-DE" sz="1800" dirty="0" smtClean="0">
                <a:sym typeface="Wingdings" pitchFamily="2" charset="2"/>
              </a:rPr>
              <a:t>Freispiel </a:t>
            </a:r>
            <a:r>
              <a:rPr lang="de-DE" sz="1800" dirty="0">
                <a:sym typeface="Wingdings" pitchFamily="2" charset="2"/>
              </a:rPr>
              <a:t>und </a:t>
            </a:r>
            <a:r>
              <a:rPr lang="de-DE" sz="1800" dirty="0" smtClean="0">
                <a:sym typeface="Wingdings" pitchFamily="2" charset="2"/>
              </a:rPr>
              <a:t>verbindliche </a:t>
            </a:r>
            <a:r>
              <a:rPr lang="de-DE" sz="1800" dirty="0" err="1" smtClean="0">
                <a:sym typeface="Wingdings" pitchFamily="2" charset="2"/>
              </a:rPr>
              <a:t>AG‘s</a:t>
            </a:r>
            <a:r>
              <a:rPr lang="de-DE" sz="1800" dirty="0" smtClean="0">
                <a:sym typeface="Wingdings" pitchFamily="2" charset="2"/>
              </a:rPr>
              <a:t> finden statt</a:t>
            </a:r>
            <a:endParaRPr lang="de-DE" sz="1800" dirty="0" smtClean="0"/>
          </a:p>
          <a:p>
            <a:pPr marL="0" indent="0">
              <a:buFont typeface="Arial" charset="0"/>
              <a:buNone/>
            </a:pPr>
            <a:r>
              <a:rPr lang="de-DE" sz="1800" u="sng" dirty="0" smtClean="0"/>
              <a:t>16:00 Uhr – 17:00 Uhr </a:t>
            </a:r>
          </a:p>
          <a:p>
            <a:pPr marL="0" indent="0">
              <a:buFont typeface="Arial" charset="0"/>
              <a:buNone/>
            </a:pPr>
            <a:r>
              <a:rPr lang="de-DE" sz="1800" dirty="0" smtClean="0"/>
              <a:t>Freispiel</a:t>
            </a:r>
          </a:p>
          <a:p>
            <a:pPr marL="0" indent="0">
              <a:buFont typeface="Arial" charset="0"/>
              <a:buNone/>
            </a:pPr>
            <a:endParaRPr lang="de-DE" sz="1800" dirty="0" smtClean="0">
              <a:sym typeface="Wingdings" pitchFamily="2" charset="2"/>
            </a:endParaRPr>
          </a:p>
          <a:p>
            <a:pPr marL="0" indent="0">
              <a:buFont typeface="Arial" charset="0"/>
              <a:buNone/>
            </a:pPr>
            <a:r>
              <a:rPr lang="de-DE" sz="2000" u="sng" dirty="0" smtClean="0">
                <a:sym typeface="Wingdings" pitchFamily="2" charset="2"/>
              </a:rPr>
              <a:t> Angebote und Freispiel:</a:t>
            </a:r>
          </a:p>
          <a:p>
            <a:pPr>
              <a:buFont typeface="Arial" panose="020B0604020202020204" pitchFamily="34" charset="0"/>
              <a:buChar char="•"/>
            </a:pPr>
            <a:r>
              <a:rPr lang="de-DE" sz="2000" dirty="0" smtClean="0">
                <a:sym typeface="Wingdings" pitchFamily="2" charset="2"/>
              </a:rPr>
              <a:t>In den Räumen im Erdgeschoss</a:t>
            </a:r>
          </a:p>
          <a:p>
            <a:pPr>
              <a:buFont typeface="Arial" panose="020B0604020202020204" pitchFamily="34" charset="0"/>
              <a:buChar char="•"/>
            </a:pPr>
            <a:r>
              <a:rPr lang="de-DE" sz="2000" dirty="0" smtClean="0">
                <a:sym typeface="Wingdings" pitchFamily="2" charset="2"/>
              </a:rPr>
              <a:t>In den Räumen im </a:t>
            </a:r>
            <a:r>
              <a:rPr lang="de-DE" sz="2000" dirty="0">
                <a:sym typeface="Wingdings" pitchFamily="2" charset="2"/>
              </a:rPr>
              <a:t>1. </a:t>
            </a:r>
            <a:r>
              <a:rPr lang="de-DE" sz="2000" dirty="0" smtClean="0">
                <a:sym typeface="Wingdings" pitchFamily="2" charset="2"/>
              </a:rPr>
              <a:t>Stockwerk</a:t>
            </a:r>
          </a:p>
          <a:p>
            <a:pPr>
              <a:buFont typeface="Arial" panose="020B0604020202020204" pitchFamily="34" charset="0"/>
              <a:buChar char="•"/>
            </a:pPr>
            <a:r>
              <a:rPr lang="de-DE" sz="2000" dirty="0">
                <a:sym typeface="Wingdings" pitchFamily="2" charset="2"/>
              </a:rPr>
              <a:t>I</a:t>
            </a:r>
            <a:r>
              <a:rPr lang="de-DE" sz="2000" dirty="0" smtClean="0">
                <a:sym typeface="Wingdings" pitchFamily="2" charset="2"/>
              </a:rPr>
              <a:t>n der Turnhalle</a:t>
            </a:r>
          </a:p>
          <a:p>
            <a:pPr>
              <a:buFont typeface="Arial" panose="020B0604020202020204" pitchFamily="34" charset="0"/>
              <a:buChar char="•"/>
            </a:pPr>
            <a:r>
              <a:rPr lang="de-DE" sz="2000" dirty="0">
                <a:sym typeface="Wingdings" pitchFamily="2" charset="2"/>
              </a:rPr>
              <a:t>I</a:t>
            </a:r>
            <a:r>
              <a:rPr lang="de-DE" sz="2000" dirty="0" smtClean="0">
                <a:sym typeface="Wingdings" pitchFamily="2" charset="2"/>
              </a:rPr>
              <a:t>n den Differenzierungsräumen </a:t>
            </a:r>
          </a:p>
          <a:p>
            <a:pPr marL="0" indent="0">
              <a:buNone/>
            </a:pPr>
            <a:r>
              <a:rPr lang="de-DE" sz="2000" dirty="0">
                <a:sym typeface="Wingdings" pitchFamily="2" charset="2"/>
              </a:rPr>
              <a:t> </a:t>
            </a:r>
            <a:r>
              <a:rPr lang="de-DE" sz="2000" dirty="0" smtClean="0">
                <a:sym typeface="Wingdings" pitchFamily="2" charset="2"/>
              </a:rPr>
              <a:t>     im 2. OG</a:t>
            </a:r>
          </a:p>
          <a:p>
            <a:r>
              <a:rPr lang="de-DE" sz="2000" dirty="0" smtClean="0">
                <a:sym typeface="Wingdings" pitchFamily="2" charset="2"/>
              </a:rPr>
              <a:t>Auf dem Hof und auf der Spielstraße</a:t>
            </a:r>
          </a:p>
          <a:p>
            <a:endParaRPr lang="de-DE" sz="2000" dirty="0" smtClean="0">
              <a:sym typeface="Wingdings" pitchFamily="2" charset="2"/>
            </a:endParaRPr>
          </a:p>
          <a:p>
            <a:pPr marL="0" indent="0">
              <a:buNone/>
            </a:pPr>
            <a:endParaRPr lang="de-DE" sz="2000" dirty="0">
              <a:sym typeface="Wingdings" pitchFamily="2" charset="2"/>
            </a:endParaRPr>
          </a:p>
          <a:p>
            <a:pPr marL="0" indent="0">
              <a:buNone/>
            </a:pPr>
            <a:endParaRPr lang="de-DE" sz="2000" dirty="0" smtClean="0">
              <a:sym typeface="Wingdings" pitchFamily="2" charset="2"/>
            </a:endParaRPr>
          </a:p>
        </p:txBody>
      </p:sp>
      <p:pic>
        <p:nvPicPr>
          <p:cNvPr id="7" name="Picture 4"/>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348880"/>
            <a:ext cx="3240360" cy="2808312"/>
          </a:xfrm>
          <a:prstGeom prst="rect">
            <a:avLst/>
          </a:prstGeom>
        </p:spPr>
      </p:pic>
      <p:sp>
        <p:nvSpPr>
          <p:cNvPr id="8"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a:t>2. Ein Tag in der Dahlmannschule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2CC61606-F206-4B40-876F-BE1E049B7C18}" type="slidenum">
              <a:rPr lang="de-DE"/>
              <a:pPr>
                <a:defRPr/>
              </a:pPr>
              <a:t>11</a:t>
            </a:fld>
            <a:endParaRPr lang="de-DE"/>
          </a:p>
        </p:txBody>
      </p:sp>
      <p:sp>
        <p:nvSpPr>
          <p:cNvPr id="16386" name="Rectangle 2"/>
          <p:cNvSpPr>
            <a:spLocks noGrp="1"/>
          </p:cNvSpPr>
          <p:nvPr>
            <p:ph type="title"/>
          </p:nvPr>
        </p:nvSpPr>
        <p:spPr>
          <a:xfrm>
            <a:off x="457200" y="1844824"/>
            <a:ext cx="8229600" cy="1143000"/>
          </a:xfrm>
        </p:spPr>
        <p:txBody>
          <a:bodyPr/>
          <a:lstStyle/>
          <a:p>
            <a:r>
              <a:rPr lang="de-DE" sz="3600" b="1" dirty="0" smtClean="0"/>
              <a:t>3. </a:t>
            </a:r>
            <a:r>
              <a:rPr lang="de-DE" sz="3600" b="1" dirty="0" smtClean="0"/>
              <a:t>Organisation/Abholregelung</a:t>
            </a:r>
            <a:endParaRPr lang="de-DE" sz="3600" b="1" dirty="0">
              <a:latin typeface="Calibri" pitchFamily="34" charset="0"/>
            </a:endParaRPr>
          </a:p>
        </p:txBody>
      </p:sp>
      <p:pic>
        <p:nvPicPr>
          <p:cNvPr id="16388" name="Picture 5"/>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Tree>
    <p:extLst>
      <p:ext uri="{BB962C8B-B14F-4D97-AF65-F5344CB8AC3E}">
        <p14:creationId xmlns:p14="http://schemas.microsoft.com/office/powerpoint/2010/main" val="724535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B25AAAE3-AB28-4DF2-85ED-1ECE556E6864}" type="slidenum">
              <a:rPr lang="de-DE"/>
              <a:pPr>
                <a:defRPr/>
              </a:pPr>
              <a:t>12</a:t>
            </a:fld>
            <a:endParaRPr lang="de-DE"/>
          </a:p>
        </p:txBody>
      </p:sp>
      <p:sp>
        <p:nvSpPr>
          <p:cNvPr id="24578" name="Rectangle 2"/>
          <p:cNvSpPr>
            <a:spLocks noGrp="1"/>
          </p:cNvSpPr>
          <p:nvPr>
            <p:ph type="title" idx="4294967295"/>
          </p:nvPr>
        </p:nvSpPr>
        <p:spPr>
          <a:xfrm>
            <a:off x="468313" y="260350"/>
            <a:ext cx="8229600" cy="1143000"/>
          </a:xfrm>
        </p:spPr>
        <p:txBody>
          <a:bodyPr/>
          <a:lstStyle/>
          <a:p>
            <a:r>
              <a:rPr lang="de-DE" sz="3600" b="1" dirty="0" smtClean="0"/>
              <a:t>Nach Hause gehen</a:t>
            </a:r>
          </a:p>
        </p:txBody>
      </p:sp>
      <p:sp>
        <p:nvSpPr>
          <p:cNvPr id="24579" name="Rectangle 3"/>
          <p:cNvSpPr>
            <a:spLocks noGrp="1"/>
          </p:cNvSpPr>
          <p:nvPr>
            <p:ph type="body" idx="4294967295"/>
          </p:nvPr>
        </p:nvSpPr>
        <p:spPr>
          <a:xfrm>
            <a:off x="461963" y="1520875"/>
            <a:ext cx="8224837" cy="5229200"/>
          </a:xfrm>
        </p:spPr>
        <p:txBody>
          <a:bodyPr/>
          <a:lstStyle/>
          <a:p>
            <a:pPr>
              <a:lnSpc>
                <a:spcPct val="80000"/>
              </a:lnSpc>
              <a:buFont typeface="Arial" charset="0"/>
              <a:buNone/>
            </a:pPr>
            <a:r>
              <a:rPr lang="de-DE" sz="1400" u="sng" dirty="0" smtClean="0"/>
              <a:t>Zentralen</a:t>
            </a:r>
          </a:p>
          <a:p>
            <a:pPr>
              <a:lnSpc>
                <a:spcPct val="80000"/>
              </a:lnSpc>
              <a:buFont typeface="Arial" panose="020B0604020202020204" pitchFamily="34" charset="0"/>
              <a:buChar char="•"/>
            </a:pPr>
            <a:r>
              <a:rPr lang="de-DE" sz="1400" dirty="0" smtClean="0"/>
              <a:t>Jeder Jahrgang hat seine eigene Zentrale. (→</a:t>
            </a:r>
            <a:r>
              <a:rPr lang="de-DE" sz="1400" u="sng" dirty="0" err="1" smtClean="0"/>
              <a:t>Anmeldung+Abmeldung</a:t>
            </a:r>
            <a:r>
              <a:rPr lang="de-DE" sz="1400" dirty="0" smtClean="0"/>
              <a:t>)</a:t>
            </a:r>
          </a:p>
          <a:p>
            <a:pPr>
              <a:lnSpc>
                <a:spcPct val="80000"/>
              </a:lnSpc>
              <a:buFont typeface="Arial" panose="020B0604020202020204" pitchFamily="34" charset="0"/>
              <a:buChar char="•"/>
            </a:pPr>
            <a:r>
              <a:rPr lang="de-DE" sz="1400" dirty="0" smtClean="0"/>
              <a:t>Die Zentralen ziehen mit den Kindern und den jeweiligen Fachkräften jedes Jahr in andere, der jeweiligen Altersstufe angepassten, Räumlichkeiten um</a:t>
            </a:r>
          </a:p>
          <a:p>
            <a:pPr>
              <a:lnSpc>
                <a:spcPct val="80000"/>
              </a:lnSpc>
              <a:buFont typeface="Arial" panose="020B0604020202020204" pitchFamily="34" charset="0"/>
              <a:buChar char="•"/>
            </a:pPr>
            <a:r>
              <a:rPr lang="de-DE" sz="1400" dirty="0" smtClean="0"/>
              <a:t>In der Zentrale melden sich die Kinder eigenständig an und ab! (Magnete)</a:t>
            </a:r>
          </a:p>
          <a:p>
            <a:pPr>
              <a:lnSpc>
                <a:spcPct val="80000"/>
              </a:lnSpc>
              <a:buFont typeface="Arial" panose="020B0604020202020204" pitchFamily="34" charset="0"/>
              <a:buChar char="•"/>
            </a:pPr>
            <a:r>
              <a:rPr lang="de-DE" sz="1400" b="1" dirty="0" smtClean="0"/>
              <a:t>Alle Schulkinder gehen alleine </a:t>
            </a:r>
            <a:r>
              <a:rPr lang="de-DE" sz="1400" b="1" dirty="0" smtClean="0"/>
              <a:t>nachhause oder werden vor dem Schulgebäude abgeholt, </a:t>
            </a:r>
            <a:r>
              <a:rPr lang="de-DE" sz="1400" b="1" dirty="0" smtClean="0"/>
              <a:t>das heißt: es erfolgt keine Übergabe an die Eltern. Dabei können Sie zwischen zwei Optionen wählen: </a:t>
            </a:r>
          </a:p>
          <a:p>
            <a:pPr>
              <a:lnSpc>
                <a:spcPct val="80000"/>
              </a:lnSpc>
              <a:buFont typeface="Arial" panose="020B0604020202020204" pitchFamily="34" charset="0"/>
              <a:buChar char="•"/>
            </a:pPr>
            <a:endParaRPr lang="de-DE" sz="1400" b="1" dirty="0" smtClean="0"/>
          </a:p>
          <a:p>
            <a:pPr>
              <a:lnSpc>
                <a:spcPct val="80000"/>
              </a:lnSpc>
              <a:buAutoNum type="arabicPeriod"/>
            </a:pPr>
            <a:r>
              <a:rPr lang="de-DE" sz="1400" u="sng" dirty="0" smtClean="0"/>
              <a:t>Sie tragen für jeden Tag die Schickzeit für </a:t>
            </a:r>
            <a:r>
              <a:rPr lang="de-DE" sz="1400" u="sng" dirty="0"/>
              <a:t>I</a:t>
            </a:r>
            <a:r>
              <a:rPr lang="de-DE" sz="1400" u="sng" dirty="0" smtClean="0"/>
              <a:t>hr Kind ein – diese sind: 14:30/16:00/17:00.</a:t>
            </a:r>
          </a:p>
          <a:p>
            <a:pPr marL="0" indent="0">
              <a:lnSpc>
                <a:spcPct val="80000"/>
              </a:lnSpc>
              <a:buNone/>
            </a:pPr>
            <a:r>
              <a:rPr lang="de-DE" sz="1400" dirty="0" smtClean="0"/>
              <a:t>         Wir </a:t>
            </a:r>
            <a:r>
              <a:rPr lang="de-DE" sz="1400" dirty="0"/>
              <a:t>erinnern die Kinder </a:t>
            </a:r>
            <a:r>
              <a:rPr lang="de-DE" sz="1400" dirty="0" smtClean="0"/>
              <a:t>zu diesen Zeiten </a:t>
            </a:r>
            <a:r>
              <a:rPr lang="de-DE" sz="1400" dirty="0"/>
              <a:t>(</a:t>
            </a:r>
            <a:r>
              <a:rPr lang="de-DE" sz="1400" dirty="0" smtClean="0"/>
              <a:t>14:30/16:00/17:00).</a:t>
            </a:r>
            <a:endParaRPr lang="de-DE" sz="1400" u="sng" dirty="0"/>
          </a:p>
          <a:p>
            <a:pPr marL="0" indent="0">
              <a:lnSpc>
                <a:spcPct val="80000"/>
              </a:lnSpc>
              <a:buNone/>
            </a:pPr>
            <a:r>
              <a:rPr lang="de-DE" sz="1400" dirty="0" smtClean="0"/>
              <a:t> 2.     </a:t>
            </a:r>
            <a:r>
              <a:rPr lang="de-DE" sz="1400" u="sng" dirty="0" smtClean="0"/>
              <a:t>Sie erteilen Ihrem Kind eine allgemeine Geherlaubnis</a:t>
            </a:r>
          </a:p>
          <a:p>
            <a:pPr marL="0" indent="0">
              <a:lnSpc>
                <a:spcPct val="80000"/>
              </a:lnSpc>
              <a:buNone/>
            </a:pPr>
            <a:r>
              <a:rPr lang="de-DE" sz="1400" dirty="0" smtClean="0"/>
              <a:t>        </a:t>
            </a:r>
            <a:r>
              <a:rPr lang="de-DE" sz="1400" dirty="0"/>
              <a:t>Kinder, die eine allgemeine Geherlaubnis haben, können zu jeder Zeit (in Absprache zwischen Eltern und </a:t>
            </a:r>
            <a:r>
              <a:rPr lang="de-DE" sz="1400" dirty="0" smtClean="0"/>
              <a:t>   </a:t>
            </a:r>
          </a:p>
          <a:p>
            <a:pPr marL="0" indent="0">
              <a:lnSpc>
                <a:spcPct val="80000"/>
              </a:lnSpc>
              <a:buNone/>
            </a:pPr>
            <a:r>
              <a:rPr lang="de-DE" sz="1400" dirty="0"/>
              <a:t> </a:t>
            </a:r>
            <a:r>
              <a:rPr lang="de-DE" sz="1400" dirty="0" smtClean="0"/>
              <a:t>       Kindern</a:t>
            </a:r>
            <a:r>
              <a:rPr lang="de-DE" sz="1400" dirty="0"/>
              <a:t>) die Einrichtung verlassen</a:t>
            </a:r>
            <a:r>
              <a:rPr lang="de-DE" sz="1400" dirty="0" smtClean="0"/>
              <a:t>.</a:t>
            </a:r>
          </a:p>
          <a:p>
            <a:pPr>
              <a:lnSpc>
                <a:spcPct val="80000"/>
              </a:lnSpc>
              <a:buFont typeface="Arial" panose="020B0604020202020204" pitchFamily="34" charset="0"/>
              <a:buChar char="•"/>
            </a:pPr>
            <a:r>
              <a:rPr lang="de-DE" sz="1400" b="1" dirty="0" smtClean="0"/>
              <a:t>In jedem Fall müssen sich die Kinder vor Verlassen des Geländes in ihrer Zentrale abmelden.</a:t>
            </a:r>
          </a:p>
          <a:p>
            <a:pPr>
              <a:lnSpc>
                <a:spcPct val="80000"/>
              </a:lnSpc>
              <a:buFont typeface="Arial" panose="020B0604020202020204" pitchFamily="34" charset="0"/>
              <a:buChar char="•"/>
            </a:pPr>
            <a:r>
              <a:rPr lang="de-DE" sz="1400" b="1" dirty="0" smtClean="0"/>
              <a:t>Eltern können gerne vor der Schule auf ihre Kinder warten.</a:t>
            </a:r>
            <a:r>
              <a:rPr lang="de-DE" sz="1400" u="sng" dirty="0" smtClean="0"/>
              <a:t/>
            </a:r>
            <a:br>
              <a:rPr lang="de-DE" sz="1400" u="sng" dirty="0" smtClean="0"/>
            </a:br>
            <a:endParaRPr lang="de-DE" sz="1400" u="sng" dirty="0" smtClean="0"/>
          </a:p>
          <a:p>
            <a:pPr marL="0" indent="0">
              <a:lnSpc>
                <a:spcPct val="80000"/>
              </a:lnSpc>
              <a:buNone/>
            </a:pPr>
            <a:r>
              <a:rPr lang="de-DE" sz="1400" b="1" dirty="0" smtClean="0"/>
              <a:t>Ausnahme für die neuen Erstklässler:</a:t>
            </a:r>
          </a:p>
          <a:p>
            <a:pPr>
              <a:lnSpc>
                <a:spcPct val="80000"/>
              </a:lnSpc>
              <a:buFont typeface="Arial" panose="020B0604020202020204" pitchFamily="34" charset="0"/>
              <a:buChar char="•"/>
            </a:pPr>
            <a:r>
              <a:rPr lang="de-DE" sz="1400" dirty="0" smtClean="0"/>
              <a:t>Eltern der Erstklässlerinnen und Erstklässler können ihre Kinder zu den oben genannten Zeiten an der Schulmauer abholen. Auf dem Schulhof sind pädagogische Fachkräfte oder </a:t>
            </a:r>
            <a:r>
              <a:rPr lang="de-DE" sz="1400" dirty="0" err="1" smtClean="0"/>
              <a:t>ATE‘s</a:t>
            </a:r>
            <a:r>
              <a:rPr lang="de-DE" sz="1400" dirty="0" smtClean="0"/>
              <a:t> zu den Abholzeiten anwesend und begleiten die Abholsituation..</a:t>
            </a:r>
            <a:endParaRPr lang="de-DE" sz="1400" dirty="0"/>
          </a:p>
          <a:p>
            <a:pPr>
              <a:lnSpc>
                <a:spcPct val="80000"/>
              </a:lnSpc>
              <a:buFont typeface="Arial" panose="020B0604020202020204" pitchFamily="34" charset="0"/>
              <a:buChar char="•"/>
            </a:pPr>
            <a:r>
              <a:rPr lang="de-DE" sz="1400" dirty="0" smtClean="0"/>
              <a:t>Sobald uns die Gehzeiten Ihrer Kinder oder eine allgemeine Geherlaubnis vorliegt, ist diese gültig.</a:t>
            </a:r>
          </a:p>
          <a:p>
            <a:pPr>
              <a:lnSpc>
                <a:spcPct val="80000"/>
              </a:lnSpc>
              <a:buFont typeface="Arial" panose="020B0604020202020204" pitchFamily="34" charset="0"/>
              <a:buChar char="•"/>
            </a:pPr>
            <a:r>
              <a:rPr lang="de-DE" sz="1400" b="1" u="sng" dirty="0" smtClean="0"/>
              <a:t>Spätestens </a:t>
            </a:r>
            <a:r>
              <a:rPr lang="de-DE" sz="1400" b="1" dirty="0" smtClean="0"/>
              <a:t>bis 2 Wochen nach Schulbeginn geben uns alle Eltern die Einverständniserklärung ab. </a:t>
            </a:r>
          </a:p>
          <a:p>
            <a:pPr marL="0" indent="0">
              <a:lnSpc>
                <a:spcPct val="80000"/>
              </a:lnSpc>
              <a:buNone/>
            </a:pPr>
            <a:endParaRPr lang="de-DE" sz="1400" dirty="0"/>
          </a:p>
          <a:p>
            <a:pPr marL="0" indent="0">
              <a:lnSpc>
                <a:spcPct val="80000"/>
              </a:lnSpc>
              <a:buNone/>
            </a:pPr>
            <a:r>
              <a:rPr lang="de-DE" sz="1400" dirty="0" smtClean="0"/>
              <a:t>Diese Regelung erfordert ein bisschen Übung (die Kinder alleine gehen zu lassen </a:t>
            </a:r>
            <a:r>
              <a:rPr lang="de-DE" sz="1400" dirty="0" smtClean="0">
                <a:sym typeface="Wingdings" panose="05000000000000000000" pitchFamily="2" charset="2"/>
              </a:rPr>
              <a:t>) und ein bisschen Geduld (Kinder können auch vom Gruppenraum bis zum Schultor trödeln ). Es klappt aber bald sehr gut.</a:t>
            </a:r>
            <a:endParaRPr lang="de-DE" sz="1400" dirty="0" smtClean="0"/>
          </a:p>
          <a:p>
            <a:pPr marL="0" indent="0">
              <a:lnSpc>
                <a:spcPct val="80000"/>
              </a:lnSpc>
              <a:buNone/>
            </a:pPr>
            <a:endParaRPr lang="de-DE" sz="1400" u="sng" dirty="0"/>
          </a:p>
          <a:p>
            <a:pPr marL="0" indent="0">
              <a:lnSpc>
                <a:spcPct val="80000"/>
              </a:lnSpc>
              <a:buFont typeface="Arial" charset="0"/>
              <a:buNone/>
            </a:pPr>
            <a:endParaRPr lang="de-DE" sz="1400" dirty="0" smtClean="0">
              <a:solidFill>
                <a:srgbClr val="FF0000"/>
              </a:solidFill>
            </a:endParaRPr>
          </a:p>
        </p:txBody>
      </p:sp>
      <p:pic>
        <p:nvPicPr>
          <p:cNvPr id="24580" name="Picture 4"/>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
        <p:nvSpPr>
          <p:cNvPr id="6"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3. Organisation</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1" dirty="0" smtClean="0"/>
              <a:t>Muster Einverständniserklärung</a:t>
            </a:r>
            <a:endParaRPr lang="de-DE" sz="3600" b="1" dirty="0"/>
          </a:p>
        </p:txBody>
      </p:sp>
      <p:sp>
        <p:nvSpPr>
          <p:cNvPr id="3" name="Foliennummernplatzhalter 2"/>
          <p:cNvSpPr>
            <a:spLocks noGrp="1"/>
          </p:cNvSpPr>
          <p:nvPr>
            <p:ph type="sldNum" sz="quarter" idx="12"/>
          </p:nvPr>
        </p:nvSpPr>
        <p:spPr/>
        <p:txBody>
          <a:bodyPr/>
          <a:lstStyle/>
          <a:p>
            <a:pPr>
              <a:defRPr/>
            </a:pPr>
            <a:fld id="{B0F4FE89-C87D-4106-96B3-A33B3BB90445}" type="slidenum">
              <a:rPr lang="de-DE" smtClean="0"/>
              <a:pPr>
                <a:defRPr/>
              </a:pPr>
              <a:t>13</a:t>
            </a:fld>
            <a:endParaRPr lang="de-DE"/>
          </a:p>
        </p:txBody>
      </p:sp>
      <p:pic>
        <p:nvPicPr>
          <p:cNvPr id="4" name="Picture 4"/>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
        <p:nvSpPr>
          <p:cNvPr id="8"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3. Organisation</a:t>
            </a:r>
            <a:endParaRPr lang="de-DE" dirty="0"/>
          </a:p>
        </p:txBody>
      </p:sp>
      <p:graphicFrame>
        <p:nvGraphicFramePr>
          <p:cNvPr id="14" name="Tabelle 13"/>
          <p:cNvGraphicFramePr>
            <a:graphicFrameLocks noGrp="1"/>
          </p:cNvGraphicFramePr>
          <p:nvPr>
            <p:extLst>
              <p:ext uri="{D42A27DB-BD31-4B8C-83A1-F6EECF244321}">
                <p14:modId xmlns:p14="http://schemas.microsoft.com/office/powerpoint/2010/main" val="241061720"/>
              </p:ext>
            </p:extLst>
          </p:nvPr>
        </p:nvGraphicFramePr>
        <p:xfrm>
          <a:off x="308962" y="1304957"/>
          <a:ext cx="8229601" cy="1565656"/>
        </p:xfrm>
        <a:graphic>
          <a:graphicData uri="http://schemas.openxmlformats.org/drawingml/2006/table">
            <a:tbl>
              <a:tblPr firstRow="1" firstCol="1" bandRow="1"/>
              <a:tblGrid>
                <a:gridCol w="1371136">
                  <a:extLst>
                    <a:ext uri="{9D8B030D-6E8A-4147-A177-3AD203B41FA5}">
                      <a16:colId xmlns:a16="http://schemas.microsoft.com/office/drawing/2014/main" val="592111362"/>
                    </a:ext>
                  </a:extLst>
                </a:gridCol>
                <a:gridCol w="1371693">
                  <a:extLst>
                    <a:ext uri="{9D8B030D-6E8A-4147-A177-3AD203B41FA5}">
                      <a16:colId xmlns:a16="http://schemas.microsoft.com/office/drawing/2014/main" val="4027675362"/>
                    </a:ext>
                  </a:extLst>
                </a:gridCol>
                <a:gridCol w="1371693">
                  <a:extLst>
                    <a:ext uri="{9D8B030D-6E8A-4147-A177-3AD203B41FA5}">
                      <a16:colId xmlns:a16="http://schemas.microsoft.com/office/drawing/2014/main" val="3228358252"/>
                    </a:ext>
                  </a:extLst>
                </a:gridCol>
                <a:gridCol w="1371693">
                  <a:extLst>
                    <a:ext uri="{9D8B030D-6E8A-4147-A177-3AD203B41FA5}">
                      <a16:colId xmlns:a16="http://schemas.microsoft.com/office/drawing/2014/main" val="4085155731"/>
                    </a:ext>
                  </a:extLst>
                </a:gridCol>
                <a:gridCol w="1371693">
                  <a:extLst>
                    <a:ext uri="{9D8B030D-6E8A-4147-A177-3AD203B41FA5}">
                      <a16:colId xmlns:a16="http://schemas.microsoft.com/office/drawing/2014/main" val="1821219514"/>
                    </a:ext>
                  </a:extLst>
                </a:gridCol>
                <a:gridCol w="1371693">
                  <a:extLst>
                    <a:ext uri="{9D8B030D-6E8A-4147-A177-3AD203B41FA5}">
                      <a16:colId xmlns:a16="http://schemas.microsoft.com/office/drawing/2014/main" val="3139292048"/>
                    </a:ext>
                  </a:extLst>
                </a:gridCol>
              </a:tblGrid>
              <a:tr h="346774">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Uhrzeit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Montag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Dienstag</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Mittwoch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Donnerstag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Freitag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763530"/>
                  </a:ext>
                </a:extLst>
              </a:tr>
              <a:tr h="346774">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14:30</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157622"/>
                  </a:ext>
                </a:extLst>
              </a:tr>
              <a:tr h="346774">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16:00</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549486"/>
                  </a:ext>
                </a:extLst>
              </a:tr>
              <a:tr h="346774">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17:00</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552140"/>
                  </a:ext>
                </a:extLst>
              </a:tr>
            </a:tbl>
          </a:graphicData>
        </a:graphic>
      </p:graphicFrame>
      <p:sp>
        <p:nvSpPr>
          <p:cNvPr id="15" name="Rectangle 3"/>
          <p:cNvSpPr>
            <a:spLocks noChangeArrowheads="1"/>
          </p:cNvSpPr>
          <p:nvPr/>
        </p:nvSpPr>
        <p:spPr bwMode="auto">
          <a:xfrm>
            <a:off x="295250" y="3192070"/>
            <a:ext cx="8610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7115175" algn="l"/>
              </a:tabLst>
              <a:defRPr>
                <a:solidFill>
                  <a:schemeClr val="tx1"/>
                </a:solidFill>
                <a:latin typeface="Arial" panose="020B0604020202020204" pitchFamily="34" charset="0"/>
              </a:defRPr>
            </a:lvl1pPr>
            <a:lvl2pPr eaLnBrk="0" hangingPunct="0">
              <a:tabLst>
                <a:tab pos="7115175" algn="l"/>
              </a:tabLst>
              <a:defRPr>
                <a:solidFill>
                  <a:schemeClr val="tx1"/>
                </a:solidFill>
                <a:latin typeface="Arial" panose="020B0604020202020204" pitchFamily="34" charset="0"/>
              </a:defRPr>
            </a:lvl2pPr>
            <a:lvl3pPr eaLnBrk="0" hangingPunct="0">
              <a:tabLst>
                <a:tab pos="7115175" algn="l"/>
              </a:tabLst>
              <a:defRPr>
                <a:solidFill>
                  <a:schemeClr val="tx1"/>
                </a:solidFill>
                <a:latin typeface="Arial" panose="020B0604020202020204" pitchFamily="34" charset="0"/>
              </a:defRPr>
            </a:lvl3pPr>
            <a:lvl4pPr eaLnBrk="0" hangingPunct="0">
              <a:tabLst>
                <a:tab pos="7115175" algn="l"/>
              </a:tabLst>
              <a:defRPr>
                <a:solidFill>
                  <a:schemeClr val="tx1"/>
                </a:solidFill>
                <a:latin typeface="Arial" panose="020B0604020202020204" pitchFamily="34" charset="0"/>
              </a:defRPr>
            </a:lvl4pPr>
            <a:lvl5pPr eaLnBrk="0" hangingPunct="0">
              <a:tabLst>
                <a:tab pos="7115175" algn="l"/>
              </a:tabLst>
              <a:defRPr>
                <a:solidFill>
                  <a:schemeClr val="tx1"/>
                </a:solidFill>
                <a:latin typeface="Arial" panose="020B0604020202020204" pitchFamily="34" charset="0"/>
              </a:defRPr>
            </a:lvl5pPr>
            <a:lvl6pPr eaLnBrk="0" fontAlgn="base" hangingPunct="0">
              <a:spcBef>
                <a:spcPct val="0"/>
              </a:spcBef>
              <a:spcAft>
                <a:spcPct val="0"/>
              </a:spcAft>
              <a:tabLst>
                <a:tab pos="7115175" algn="l"/>
              </a:tabLst>
              <a:defRPr>
                <a:solidFill>
                  <a:schemeClr val="tx1"/>
                </a:solidFill>
                <a:latin typeface="Arial" panose="020B0604020202020204" pitchFamily="34" charset="0"/>
              </a:defRPr>
            </a:lvl6pPr>
            <a:lvl7pPr eaLnBrk="0" fontAlgn="base" hangingPunct="0">
              <a:spcBef>
                <a:spcPct val="0"/>
              </a:spcBef>
              <a:spcAft>
                <a:spcPct val="0"/>
              </a:spcAft>
              <a:tabLst>
                <a:tab pos="7115175" algn="l"/>
              </a:tabLst>
              <a:defRPr>
                <a:solidFill>
                  <a:schemeClr val="tx1"/>
                </a:solidFill>
                <a:latin typeface="Arial" panose="020B0604020202020204" pitchFamily="34" charset="0"/>
              </a:defRPr>
            </a:lvl7pPr>
            <a:lvl8pPr eaLnBrk="0" fontAlgn="base" hangingPunct="0">
              <a:spcBef>
                <a:spcPct val="0"/>
              </a:spcBef>
              <a:spcAft>
                <a:spcPct val="0"/>
              </a:spcAft>
              <a:tabLst>
                <a:tab pos="7115175" algn="l"/>
              </a:tabLst>
              <a:defRPr>
                <a:solidFill>
                  <a:schemeClr val="tx1"/>
                </a:solidFill>
                <a:latin typeface="Arial" panose="020B0604020202020204" pitchFamily="34" charset="0"/>
              </a:defRPr>
            </a:lvl8pPr>
            <a:lvl9pPr eaLnBrk="0" fontAlgn="base" hangingPunct="0">
              <a:spcBef>
                <a:spcPct val="0"/>
              </a:spcBef>
              <a:spcAft>
                <a:spcPct val="0"/>
              </a:spcAft>
              <a:tabLst>
                <a:tab pos="7115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115175" algn="l"/>
              </a:tabLst>
            </a:pPr>
            <a:r>
              <a:rPr kumimoji="0" lang="de-DE" altLang="de-DE"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Einverständniserklärung der Sorgeberechtigten</a:t>
            </a: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115175" algn="l"/>
              </a:tabLst>
            </a:pPr>
            <a:r>
              <a:rPr kumimoji="0" lang="de-DE" altLang="de-DE"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Mein Kind:</a:t>
            </a: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115175" algn="l"/>
              </a:tabLst>
            </a:pPr>
            <a:r>
              <a:rPr kumimoji="0" lang="de-DE" altLang="de-DE"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Geboren am                                                      Klasse:</a:t>
            </a: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115175" algn="l"/>
              </a:tabLst>
            </a:pPr>
            <a:r>
              <a:rPr kumimoji="0" lang="de-DE" altLang="de-DE"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Verlässt die Schule </a:t>
            </a: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7115175" algn="l"/>
              </a:tabLst>
            </a:pPr>
            <a:r>
              <a:rPr kumimoji="0" lang="de-DE" altLang="de-DE"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Flexibel und in täglicher Absprache mit den Sorgeberechtigten. Dafür erteile ich meinem Kind eine Geherlaubnis</a:t>
            </a: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115175" algn="l"/>
              </a:tabLst>
            </a:pPr>
            <a:r>
              <a:rPr kumimoji="0" lang="de-DE" altLang="de-DE" sz="1600" b="1" i="0" u="sng"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oder</a:t>
            </a: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7115175" algn="l"/>
              </a:tabLst>
            </a:pPr>
            <a:r>
              <a:rPr kumimoji="0" lang="de-DE" altLang="de-DE"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Ich wünsche verbindliche Schickzeiten laut folgendem Plan (bitte pro Tag eine Uhrzeit ankreuzen)</a:t>
            </a:r>
          </a:p>
          <a:p>
            <a:pPr marL="0" marR="0" lvl="0" indent="0" algn="l" defTabSz="914400" rtl="0" eaLnBrk="0" fontAlgn="base" latinLnBrk="0" hangingPunct="0">
              <a:lnSpc>
                <a:spcPct val="100000"/>
              </a:lnSpc>
              <a:spcBef>
                <a:spcPct val="0"/>
              </a:spcBef>
              <a:spcAft>
                <a:spcPct val="0"/>
              </a:spcAft>
              <a:buClrTx/>
              <a:buSzTx/>
              <a:buFontTx/>
              <a:buChar char="•"/>
              <a:tabLst>
                <a:tab pos="7115175" algn="l"/>
              </a:tabLst>
            </a:pPr>
            <a:endParaRPr lang="de-DE" altLang="de-DE" sz="14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7115175" algn="l"/>
              </a:tabLst>
            </a:pPr>
            <a:endParaRPr kumimoji="0" lang="de-DE" altLang="de-DE"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7115175" algn="l"/>
              </a:tabLst>
            </a:pPr>
            <a:endParaRPr lang="de-DE" altLang="de-DE" sz="14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7115175" algn="l"/>
              </a:tabLst>
            </a:pP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115175" algn="l"/>
              </a:tabLst>
            </a:pP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115175" algn="l"/>
              </a:tabLst>
            </a:pPr>
            <a:r>
              <a:rPr kumimoji="0" lang="de-DE" altLang="de-DE"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Unterschrift der Sorgeberechtigten	Datum</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3372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1" dirty="0" smtClean="0"/>
              <a:t>Abholregelung</a:t>
            </a:r>
            <a:endParaRPr lang="de-DE" sz="3600" b="1" dirty="0">
              <a:solidFill>
                <a:srgbClr val="FF0000"/>
              </a:solidFill>
            </a:endParaRPr>
          </a:p>
        </p:txBody>
      </p:sp>
      <p:sp>
        <p:nvSpPr>
          <p:cNvPr id="3" name="Foliennummernplatzhalter 2"/>
          <p:cNvSpPr>
            <a:spLocks noGrp="1"/>
          </p:cNvSpPr>
          <p:nvPr>
            <p:ph type="sldNum" sz="quarter" idx="12"/>
          </p:nvPr>
        </p:nvSpPr>
        <p:spPr/>
        <p:txBody>
          <a:bodyPr/>
          <a:lstStyle/>
          <a:p>
            <a:pPr>
              <a:defRPr/>
            </a:pPr>
            <a:fld id="{B0F4FE89-C87D-4106-96B3-A33B3BB90445}" type="slidenum">
              <a:rPr lang="de-DE" smtClean="0"/>
              <a:pPr>
                <a:defRPr/>
              </a:pPr>
              <a:t>14</a:t>
            </a:fld>
            <a:endParaRPr lang="de-DE"/>
          </a:p>
        </p:txBody>
      </p:sp>
      <p:pic>
        <p:nvPicPr>
          <p:cNvPr id="4" name="Picture 4"/>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
        <p:nvSpPr>
          <p:cNvPr id="7" name="Rectangle 3"/>
          <p:cNvSpPr txBox="1">
            <a:spLocks/>
          </p:cNvSpPr>
          <p:nvPr/>
        </p:nvSpPr>
        <p:spPr bwMode="auto">
          <a:xfrm>
            <a:off x="461963" y="1520875"/>
            <a:ext cx="8224837"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800" dirty="0" smtClean="0">
                <a:solidFill>
                  <a:srgbClr val="000000"/>
                </a:solidFill>
                <a:latin typeface="Calibri" panose="020F0502020204030204" pitchFamily="34" charset="0"/>
              </a:rPr>
              <a:t>	</a:t>
            </a:r>
            <a:endParaRPr lang="de-DE" sz="1400" dirty="0" smtClean="0">
              <a:solidFill>
                <a:srgbClr val="000000"/>
              </a:solidFill>
              <a:latin typeface="Calibri" panose="020F0502020204030204" pitchFamily="34" charset="0"/>
            </a:endParaRPr>
          </a:p>
          <a:p>
            <a:r>
              <a:rPr lang="de-DE" sz="1600" dirty="0" smtClean="0">
                <a:solidFill>
                  <a:srgbClr val="000000"/>
                </a:solidFill>
                <a:latin typeface="Calibri" panose="020F0502020204030204" pitchFamily="34" charset="0"/>
              </a:rPr>
              <a:t>Alle Eltern der 1. Klasse füllen das Dokument „</a:t>
            </a:r>
            <a:r>
              <a:rPr lang="de-DE" sz="1600" dirty="0" smtClean="0">
                <a:solidFill>
                  <a:srgbClr val="000000"/>
                </a:solidFill>
                <a:latin typeface="Calibri" panose="020F0502020204030204" pitchFamily="34" charset="0"/>
              </a:rPr>
              <a:t>Einverständniserklärung“ </a:t>
            </a:r>
            <a:r>
              <a:rPr lang="de-DE" sz="1600" dirty="0" smtClean="0">
                <a:solidFill>
                  <a:srgbClr val="000000"/>
                </a:solidFill>
                <a:latin typeface="Calibri" panose="020F0502020204030204" pitchFamily="34" charset="0"/>
              </a:rPr>
              <a:t>bis 2 Wochen nach Schulbeginn aus und geben es in der ESB ab. </a:t>
            </a:r>
            <a:endParaRPr lang="de-DE" sz="1600" dirty="0">
              <a:solidFill>
                <a:srgbClr val="000000"/>
              </a:solidFill>
              <a:latin typeface="Calibri" panose="020F0502020204030204" pitchFamily="34" charset="0"/>
            </a:endParaRPr>
          </a:p>
          <a:p>
            <a:r>
              <a:rPr lang="de-DE" sz="1600" dirty="0" smtClean="0">
                <a:solidFill>
                  <a:srgbClr val="000000"/>
                </a:solidFill>
                <a:latin typeface="Calibri" panose="020F0502020204030204" pitchFamily="34" charset="0"/>
              </a:rPr>
              <a:t>Alle </a:t>
            </a:r>
            <a:r>
              <a:rPr lang="de-DE" sz="1600" dirty="0">
                <a:solidFill>
                  <a:srgbClr val="000000"/>
                </a:solidFill>
                <a:latin typeface="Calibri" panose="020F0502020204030204" pitchFamily="34" charset="0"/>
              </a:rPr>
              <a:t>Eltern, die dem Kind </a:t>
            </a:r>
            <a:r>
              <a:rPr lang="de-DE" sz="1600" dirty="0" smtClean="0">
                <a:solidFill>
                  <a:srgbClr val="000000"/>
                </a:solidFill>
                <a:latin typeface="Calibri" panose="020F0502020204030204" pitchFamily="34" charset="0"/>
              </a:rPr>
              <a:t>eine </a:t>
            </a:r>
            <a:r>
              <a:rPr lang="de-DE" sz="1600" dirty="0" smtClean="0">
                <a:latin typeface="Calibri" panose="020F0502020204030204" pitchFamily="34" charset="0"/>
              </a:rPr>
              <a:t>Geherlaubnis (allgemeine oder zeitbezogene) </a:t>
            </a:r>
            <a:r>
              <a:rPr lang="de-DE" sz="1600" dirty="0" smtClean="0">
                <a:solidFill>
                  <a:srgbClr val="000000"/>
                </a:solidFill>
                <a:latin typeface="Calibri" panose="020F0502020204030204" pitchFamily="34" charset="0"/>
              </a:rPr>
              <a:t>erteilen</a:t>
            </a:r>
            <a:r>
              <a:rPr lang="de-DE" sz="1600" dirty="0">
                <a:solidFill>
                  <a:srgbClr val="000000"/>
                </a:solidFill>
                <a:latin typeface="Calibri" panose="020F0502020204030204" pitchFamily="34" charset="0"/>
              </a:rPr>
              <a:t>, besprechen mit dem Kind, wann es täglich </a:t>
            </a:r>
            <a:r>
              <a:rPr lang="de-DE" sz="1600" dirty="0" smtClean="0">
                <a:solidFill>
                  <a:srgbClr val="000000"/>
                </a:solidFill>
                <a:latin typeface="Calibri" panose="020F0502020204030204" pitchFamily="34" charset="0"/>
              </a:rPr>
              <a:t>nach Hause </a:t>
            </a:r>
            <a:r>
              <a:rPr lang="de-DE" sz="1600" dirty="0">
                <a:solidFill>
                  <a:srgbClr val="000000"/>
                </a:solidFill>
                <a:latin typeface="Calibri" panose="020F0502020204030204" pitchFamily="34" charset="0"/>
              </a:rPr>
              <a:t>gehen soll und üben einen eigenständigen Umgang damit. Selbstverständlich sind die </a:t>
            </a:r>
            <a:r>
              <a:rPr lang="de-DE" sz="1600" dirty="0" smtClean="0">
                <a:solidFill>
                  <a:srgbClr val="000000"/>
                </a:solidFill>
                <a:latin typeface="Calibri" panose="020F0502020204030204" pitchFamily="34" charset="0"/>
              </a:rPr>
              <a:t>Mitarbeitenden der Zentrale 1 in der ersten Zeit </a:t>
            </a:r>
            <a:r>
              <a:rPr lang="de-DE" sz="1600" dirty="0">
                <a:solidFill>
                  <a:srgbClr val="000000"/>
                </a:solidFill>
                <a:latin typeface="Calibri" panose="020F0502020204030204" pitchFamily="34" charset="0"/>
              </a:rPr>
              <a:t>behilflich, wenn Kinder das noch nicht so gut können. </a:t>
            </a:r>
            <a:endParaRPr lang="de-DE" sz="1600" dirty="0" smtClean="0">
              <a:solidFill>
                <a:srgbClr val="000000"/>
              </a:solidFill>
              <a:latin typeface="Calibri" panose="020F0502020204030204" pitchFamily="34" charset="0"/>
            </a:endParaRPr>
          </a:p>
          <a:p>
            <a:r>
              <a:rPr lang="de-DE" sz="1600" dirty="0" smtClean="0">
                <a:solidFill>
                  <a:srgbClr val="000000"/>
                </a:solidFill>
                <a:latin typeface="Calibri" panose="020F0502020204030204" pitchFamily="34" charset="0"/>
              </a:rPr>
              <a:t>Eltern </a:t>
            </a:r>
            <a:r>
              <a:rPr lang="de-DE" sz="1600" dirty="0">
                <a:solidFill>
                  <a:srgbClr val="000000"/>
                </a:solidFill>
                <a:latin typeface="Calibri" panose="020F0502020204030204" pitchFamily="34" charset="0"/>
              </a:rPr>
              <a:t>und </a:t>
            </a:r>
            <a:r>
              <a:rPr lang="de-DE" sz="1600" dirty="0" smtClean="0">
                <a:solidFill>
                  <a:srgbClr val="000000"/>
                </a:solidFill>
                <a:latin typeface="Calibri" panose="020F0502020204030204" pitchFamily="34" charset="0"/>
              </a:rPr>
              <a:t>pädagogische Fachkräfte </a:t>
            </a:r>
            <a:r>
              <a:rPr lang="de-DE" sz="1600" dirty="0">
                <a:solidFill>
                  <a:srgbClr val="000000"/>
                </a:solidFill>
                <a:latin typeface="Calibri" panose="020F0502020204030204" pitchFamily="34" charset="0"/>
              </a:rPr>
              <a:t>fördern die Selbstständigkeit der Kinder (Kennen der Uhr und </a:t>
            </a:r>
            <a:r>
              <a:rPr lang="de-DE" sz="1600" dirty="0" smtClean="0">
                <a:solidFill>
                  <a:srgbClr val="000000"/>
                </a:solidFill>
                <a:latin typeface="Calibri" panose="020F0502020204030204" pitchFamily="34" charset="0"/>
              </a:rPr>
              <a:t>Umgang mit den festgelegten Gehzeiten) </a:t>
            </a:r>
            <a:endParaRPr lang="de-DE" sz="1600" dirty="0">
              <a:solidFill>
                <a:srgbClr val="000000"/>
              </a:solidFill>
              <a:latin typeface="Calibri" panose="020F0502020204030204" pitchFamily="34" charset="0"/>
            </a:endParaRPr>
          </a:p>
          <a:p>
            <a:r>
              <a:rPr lang="de-DE" sz="1600" dirty="0" smtClean="0">
                <a:solidFill>
                  <a:srgbClr val="000000"/>
                </a:solidFill>
                <a:latin typeface="Calibri" panose="020F0502020204030204" pitchFamily="34" charset="0"/>
              </a:rPr>
              <a:t>Alle Kinder </a:t>
            </a:r>
            <a:r>
              <a:rPr lang="de-DE" sz="1600" dirty="0">
                <a:solidFill>
                  <a:srgbClr val="000000"/>
                </a:solidFill>
                <a:latin typeface="Calibri" panose="020F0502020204030204" pitchFamily="34" charset="0"/>
              </a:rPr>
              <a:t>werden von </a:t>
            </a:r>
            <a:r>
              <a:rPr lang="de-DE" sz="1600" dirty="0" smtClean="0">
                <a:solidFill>
                  <a:srgbClr val="000000"/>
                </a:solidFill>
                <a:latin typeface="Calibri" panose="020F0502020204030204" pitchFamily="34" charset="0"/>
              </a:rPr>
              <a:t>uns um 14:30 </a:t>
            </a:r>
            <a:r>
              <a:rPr lang="de-DE" sz="1600" dirty="0">
                <a:solidFill>
                  <a:srgbClr val="000000"/>
                </a:solidFill>
                <a:latin typeface="Calibri" panose="020F0502020204030204" pitchFamily="34" charset="0"/>
              </a:rPr>
              <a:t>Uhr, um 16:00 Uhr und um 17:00 </a:t>
            </a:r>
            <a:r>
              <a:rPr lang="de-DE" sz="1600" dirty="0" smtClean="0">
                <a:solidFill>
                  <a:srgbClr val="000000"/>
                </a:solidFill>
                <a:latin typeface="Calibri" panose="020F0502020204030204" pitchFamily="34" charset="0"/>
              </a:rPr>
              <a:t>Uhr an die Uhrzeit erinnert. </a:t>
            </a:r>
          </a:p>
          <a:p>
            <a:r>
              <a:rPr lang="de-DE" sz="1600" dirty="0" smtClean="0">
                <a:solidFill>
                  <a:srgbClr val="000000"/>
                </a:solidFill>
                <a:latin typeface="Calibri" panose="020F0502020204030204" pitchFamily="34" charset="0"/>
              </a:rPr>
              <a:t>Für Kinder mit festgelegten Gehzeiten gilt: </a:t>
            </a:r>
            <a:r>
              <a:rPr lang="de-DE" sz="1600" dirty="0">
                <a:solidFill>
                  <a:srgbClr val="000000"/>
                </a:solidFill>
                <a:latin typeface="Calibri" panose="020F0502020204030204" pitchFamily="34" charset="0"/>
              </a:rPr>
              <a:t>F</a:t>
            </a:r>
            <a:r>
              <a:rPr lang="de-DE" sz="1600" dirty="0" smtClean="0">
                <a:solidFill>
                  <a:srgbClr val="000000"/>
                </a:solidFill>
                <a:latin typeface="Calibri" panose="020F0502020204030204" pitchFamily="34" charset="0"/>
              </a:rPr>
              <a:t>ür </a:t>
            </a:r>
            <a:r>
              <a:rPr lang="de-DE" sz="1600" dirty="0">
                <a:solidFill>
                  <a:srgbClr val="000000"/>
                </a:solidFill>
                <a:latin typeface="Calibri" panose="020F0502020204030204" pitchFamily="34" charset="0"/>
              </a:rPr>
              <a:t>außergewöhnliche </a:t>
            </a:r>
            <a:r>
              <a:rPr lang="de-DE" sz="1600" dirty="0" smtClean="0">
                <a:solidFill>
                  <a:srgbClr val="000000"/>
                </a:solidFill>
                <a:latin typeface="Calibri" panose="020F0502020204030204" pitchFamily="34" charset="0"/>
              </a:rPr>
              <a:t>Anlässe (z.B. Arzttermin) können Sie ihrem Kind </a:t>
            </a:r>
            <a:r>
              <a:rPr lang="de-DE" sz="1600" dirty="0">
                <a:solidFill>
                  <a:srgbClr val="000000"/>
                </a:solidFill>
                <a:latin typeface="Calibri" panose="020F0502020204030204" pitchFamily="34" charset="0"/>
              </a:rPr>
              <a:t>einen Zettel mit Unterschrift </a:t>
            </a:r>
            <a:r>
              <a:rPr lang="de-DE" sz="1600" dirty="0" smtClean="0">
                <a:solidFill>
                  <a:srgbClr val="000000"/>
                </a:solidFill>
                <a:latin typeface="Calibri" panose="020F0502020204030204" pitchFamily="34" charset="0"/>
              </a:rPr>
              <a:t>und mit veränderter Gehzeit für den aktuellen Tag </a:t>
            </a:r>
            <a:r>
              <a:rPr lang="de-DE" sz="1600" dirty="0">
                <a:solidFill>
                  <a:srgbClr val="000000"/>
                </a:solidFill>
                <a:latin typeface="Calibri" panose="020F0502020204030204" pitchFamily="34" charset="0"/>
              </a:rPr>
              <a:t>mitgeben oder diesen in den Briefkasten im verglasten Eingangsbereich der Schule einwerfen. </a:t>
            </a:r>
            <a:r>
              <a:rPr lang="de-DE" sz="1600" dirty="0" smtClean="0">
                <a:solidFill>
                  <a:srgbClr val="000000"/>
                </a:solidFill>
                <a:latin typeface="Calibri" panose="020F0502020204030204" pitchFamily="34" charset="0"/>
              </a:rPr>
              <a:t> </a:t>
            </a:r>
            <a:endParaRPr lang="de-DE" sz="1600" dirty="0">
              <a:solidFill>
                <a:srgbClr val="000000"/>
              </a:solidFill>
              <a:latin typeface="Calibri" panose="020F0502020204030204" pitchFamily="34" charset="0"/>
            </a:endParaRPr>
          </a:p>
        </p:txBody>
      </p:sp>
      <p:sp>
        <p:nvSpPr>
          <p:cNvPr id="6"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3. Organisation</a:t>
            </a:r>
            <a:endParaRPr lang="de-DE" dirty="0"/>
          </a:p>
        </p:txBody>
      </p:sp>
    </p:spTree>
    <p:extLst>
      <p:ext uri="{BB962C8B-B14F-4D97-AF65-F5344CB8AC3E}">
        <p14:creationId xmlns:p14="http://schemas.microsoft.com/office/powerpoint/2010/main" val="1005807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2CC61606-F206-4B40-876F-BE1E049B7C18}" type="slidenum">
              <a:rPr lang="de-DE"/>
              <a:pPr>
                <a:defRPr/>
              </a:pPr>
              <a:t>15</a:t>
            </a:fld>
            <a:endParaRPr lang="de-DE"/>
          </a:p>
        </p:txBody>
      </p:sp>
      <p:sp>
        <p:nvSpPr>
          <p:cNvPr id="16386" name="Rectangle 2"/>
          <p:cNvSpPr>
            <a:spLocks noGrp="1"/>
          </p:cNvSpPr>
          <p:nvPr>
            <p:ph type="title"/>
          </p:nvPr>
        </p:nvSpPr>
        <p:spPr>
          <a:xfrm>
            <a:off x="457200" y="1844824"/>
            <a:ext cx="8229600" cy="2160240"/>
          </a:xfrm>
        </p:spPr>
        <p:txBody>
          <a:bodyPr/>
          <a:lstStyle/>
          <a:p>
            <a:pPr>
              <a:defRPr/>
            </a:pPr>
            <a:r>
              <a:rPr lang="de-DE" sz="3600" b="1" dirty="0"/>
              <a:t>4. Kommunikation </a:t>
            </a:r>
            <a:r>
              <a:rPr lang="de-DE" sz="3600" b="1" dirty="0" smtClean="0"/>
              <a:t>und Kooperation</a:t>
            </a:r>
            <a:endParaRPr lang="de-DE" sz="3600" b="1" dirty="0"/>
          </a:p>
        </p:txBody>
      </p:sp>
      <p:pic>
        <p:nvPicPr>
          <p:cNvPr id="16388" name="Picture 5"/>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Tree>
    <p:extLst>
      <p:ext uri="{BB962C8B-B14F-4D97-AF65-F5344CB8AC3E}">
        <p14:creationId xmlns:p14="http://schemas.microsoft.com/office/powerpoint/2010/main" val="4209311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A7148813-7697-4CEB-B448-634D49A6F70F}" type="slidenum">
              <a:rPr lang="de-DE"/>
              <a:pPr>
                <a:defRPr/>
              </a:pPr>
              <a:t>16</a:t>
            </a:fld>
            <a:endParaRPr lang="de-DE"/>
          </a:p>
        </p:txBody>
      </p:sp>
      <p:sp>
        <p:nvSpPr>
          <p:cNvPr id="26626" name="Rectangle 2"/>
          <p:cNvSpPr>
            <a:spLocks noGrp="1"/>
          </p:cNvSpPr>
          <p:nvPr>
            <p:ph type="title" idx="4294967295"/>
          </p:nvPr>
        </p:nvSpPr>
        <p:spPr>
          <a:xfrm>
            <a:off x="468313" y="269776"/>
            <a:ext cx="8229600" cy="1143000"/>
          </a:xfrm>
        </p:spPr>
        <p:txBody>
          <a:bodyPr/>
          <a:lstStyle/>
          <a:p>
            <a:r>
              <a:rPr lang="de-DE" sz="3600" b="1" dirty="0" smtClean="0"/>
              <a:t>Unsere Erreichbarkeit </a:t>
            </a:r>
          </a:p>
        </p:txBody>
      </p:sp>
      <p:sp>
        <p:nvSpPr>
          <p:cNvPr id="26627" name="Rectangle 3"/>
          <p:cNvSpPr>
            <a:spLocks noGrp="1"/>
          </p:cNvSpPr>
          <p:nvPr>
            <p:ph type="body" idx="4294967295"/>
          </p:nvPr>
        </p:nvSpPr>
        <p:spPr>
          <a:xfrm>
            <a:off x="457200" y="1628601"/>
            <a:ext cx="8229600" cy="5184775"/>
          </a:xfrm>
        </p:spPr>
        <p:txBody>
          <a:bodyPr/>
          <a:lstStyle/>
          <a:p>
            <a:pPr>
              <a:lnSpc>
                <a:spcPct val="80000"/>
              </a:lnSpc>
            </a:pPr>
            <a:r>
              <a:rPr lang="de-DE" sz="1800" dirty="0"/>
              <a:t>I</a:t>
            </a:r>
            <a:r>
              <a:rPr lang="de-DE" sz="1800" dirty="0" smtClean="0"/>
              <a:t>n dringenden Fällen</a:t>
            </a:r>
            <a:r>
              <a:rPr lang="de-DE" sz="1800" dirty="0"/>
              <a:t> </a:t>
            </a:r>
            <a:r>
              <a:rPr lang="de-DE" sz="1800" dirty="0" smtClean="0"/>
              <a:t>erreichen Sie uns in den Leitungsbüros unter:</a:t>
            </a:r>
          </a:p>
          <a:p>
            <a:pPr marL="0" indent="0">
              <a:lnSpc>
                <a:spcPct val="80000"/>
              </a:lnSpc>
              <a:buNone/>
            </a:pPr>
            <a:r>
              <a:rPr lang="de-DE" sz="1800" dirty="0" smtClean="0"/>
              <a:t>                              069 212 30901 oder 069 212 35210</a:t>
            </a:r>
          </a:p>
          <a:p>
            <a:pPr marL="0" indent="0">
              <a:lnSpc>
                <a:spcPct val="80000"/>
              </a:lnSpc>
              <a:buNone/>
            </a:pPr>
            <a:endParaRPr lang="de-DE" sz="1800" dirty="0" smtClean="0"/>
          </a:p>
          <a:p>
            <a:pPr>
              <a:lnSpc>
                <a:spcPct val="80000"/>
              </a:lnSpc>
            </a:pPr>
            <a:r>
              <a:rPr lang="de-DE" sz="1800" dirty="0" smtClean="0"/>
              <a:t>Erreichbarkeit über E-Mail:</a:t>
            </a:r>
          </a:p>
          <a:p>
            <a:pPr lvl="1">
              <a:lnSpc>
                <a:spcPct val="80000"/>
              </a:lnSpc>
              <a:buFont typeface="Wingdings" panose="05000000000000000000" pitchFamily="2" charset="2"/>
              <a:buChar char="Ø"/>
            </a:pPr>
            <a:r>
              <a:rPr lang="de-DE" sz="1800" dirty="0" smtClean="0">
                <a:hlinkClick r:id="rId2"/>
              </a:rPr>
              <a:t>Melanie.Segatto@stadt-frankfurt.de</a:t>
            </a:r>
            <a:r>
              <a:rPr lang="de-DE" sz="1800" dirty="0" smtClean="0"/>
              <a:t>   </a:t>
            </a:r>
          </a:p>
          <a:p>
            <a:pPr lvl="1">
              <a:lnSpc>
                <a:spcPct val="80000"/>
              </a:lnSpc>
              <a:buFont typeface="Wingdings" panose="05000000000000000000" pitchFamily="2" charset="2"/>
              <a:buChar char="Ø"/>
            </a:pPr>
            <a:r>
              <a:rPr lang="de-DE" sz="1800" dirty="0" smtClean="0">
                <a:hlinkClick r:id="rId3"/>
              </a:rPr>
              <a:t>Christine.Goetz@stadt-frankfurt.de</a:t>
            </a:r>
            <a:r>
              <a:rPr lang="de-DE" sz="1800" dirty="0" smtClean="0"/>
              <a:t> </a:t>
            </a:r>
          </a:p>
          <a:p>
            <a:pPr lvl="1">
              <a:lnSpc>
                <a:spcPct val="80000"/>
              </a:lnSpc>
              <a:buFont typeface="Wingdings" panose="05000000000000000000" pitchFamily="2" charset="2"/>
              <a:buChar char="Ø"/>
            </a:pPr>
            <a:r>
              <a:rPr lang="de-DE" sz="1800" dirty="0" smtClean="0">
                <a:hlinkClick r:id="rId4"/>
              </a:rPr>
              <a:t>Christoph.Senft@stadt-frankfurt.de</a:t>
            </a:r>
            <a:endParaRPr lang="de-DE" sz="1800" dirty="0" smtClean="0"/>
          </a:p>
          <a:p>
            <a:pPr lvl="1">
              <a:lnSpc>
                <a:spcPct val="80000"/>
              </a:lnSpc>
              <a:buFont typeface="Wingdings" panose="05000000000000000000" pitchFamily="2" charset="2"/>
              <a:buChar char="Ø"/>
            </a:pPr>
            <a:r>
              <a:rPr lang="de-DE" sz="1800" dirty="0" smtClean="0">
                <a:hlinkClick r:id="rId5"/>
              </a:rPr>
              <a:t>Kai-Uwe.Maerkel@stadt-frankfurt.de</a:t>
            </a:r>
            <a:endParaRPr lang="de-DE" sz="1800" dirty="0" smtClean="0"/>
          </a:p>
          <a:p>
            <a:pPr lvl="1">
              <a:lnSpc>
                <a:spcPct val="80000"/>
              </a:lnSpc>
              <a:buFont typeface="Wingdings" panose="05000000000000000000" pitchFamily="2" charset="2"/>
              <a:buChar char="Ø"/>
            </a:pPr>
            <a:endParaRPr lang="de-DE" sz="1800" dirty="0"/>
          </a:p>
          <a:p>
            <a:pPr marL="457200" lvl="1" indent="0">
              <a:lnSpc>
                <a:spcPct val="80000"/>
              </a:lnSpc>
              <a:buNone/>
            </a:pPr>
            <a:r>
              <a:rPr lang="de-DE" sz="1800" dirty="0" smtClean="0"/>
              <a:t>Koordination Pakt für den Nachmittag</a:t>
            </a:r>
          </a:p>
          <a:p>
            <a:pPr lvl="1">
              <a:lnSpc>
                <a:spcPct val="80000"/>
              </a:lnSpc>
              <a:buFont typeface="Wingdings" panose="05000000000000000000" pitchFamily="2" charset="2"/>
              <a:buChar char="Ø"/>
            </a:pPr>
            <a:r>
              <a:rPr lang="de-DE" sz="1800" dirty="0" smtClean="0">
                <a:hlinkClick r:id="rId6"/>
              </a:rPr>
              <a:t>Milia.Schulte@stadt-frankfurt.de</a:t>
            </a:r>
            <a:endParaRPr lang="de-DE" sz="1800" dirty="0" smtClean="0"/>
          </a:p>
          <a:p>
            <a:pPr marL="457200" lvl="1" indent="0">
              <a:lnSpc>
                <a:spcPct val="80000"/>
              </a:lnSpc>
              <a:buNone/>
            </a:pPr>
            <a:endParaRPr lang="de-DE" sz="1800" dirty="0" smtClean="0"/>
          </a:p>
          <a:p>
            <a:pPr>
              <a:lnSpc>
                <a:spcPct val="80000"/>
              </a:lnSpc>
              <a:buFont typeface="Arial" panose="020B0604020202020204" pitchFamily="34" charset="0"/>
              <a:buChar char="•"/>
            </a:pPr>
            <a:r>
              <a:rPr lang="de-DE" sz="1800" dirty="0" smtClean="0"/>
              <a:t>Die pädagogischen Fachkräfte sind spontan telefonisch nicht erreichbar, da die Aufsicht und Betreuung der Kinder höchste Priorität hat.</a:t>
            </a:r>
          </a:p>
          <a:p>
            <a:pPr marL="0" indent="0">
              <a:lnSpc>
                <a:spcPct val="80000"/>
              </a:lnSpc>
              <a:buNone/>
            </a:pPr>
            <a:r>
              <a:rPr lang="de-DE" sz="1800" dirty="0" smtClean="0"/>
              <a:t>      Sollten Sie Interesse an einem Gespräch mit einer pädagogischen     </a:t>
            </a:r>
          </a:p>
          <a:p>
            <a:pPr marL="0" indent="0">
              <a:lnSpc>
                <a:spcPct val="80000"/>
              </a:lnSpc>
              <a:buNone/>
            </a:pPr>
            <a:r>
              <a:rPr lang="de-DE" sz="1800" dirty="0"/>
              <a:t> </a:t>
            </a:r>
            <a:r>
              <a:rPr lang="de-DE" sz="1800" dirty="0" smtClean="0"/>
              <a:t>     Fachkraft haben, besteht die Möglichkeit dies über eine kurze Mitteilung über  </a:t>
            </a:r>
          </a:p>
          <a:p>
            <a:pPr marL="0" indent="0">
              <a:lnSpc>
                <a:spcPct val="80000"/>
              </a:lnSpc>
              <a:buNone/>
            </a:pPr>
            <a:r>
              <a:rPr lang="de-DE" sz="1800" dirty="0"/>
              <a:t> </a:t>
            </a:r>
            <a:r>
              <a:rPr lang="de-DE" sz="1800" dirty="0" smtClean="0"/>
              <a:t>     unseren Briefkasten oder über eine Mail an das Leitungsteam zu kommunizieren.  </a:t>
            </a:r>
          </a:p>
          <a:p>
            <a:pPr marL="0" indent="0">
              <a:lnSpc>
                <a:spcPct val="80000"/>
              </a:lnSpc>
              <a:buNone/>
            </a:pPr>
            <a:r>
              <a:rPr lang="de-DE" sz="1800" dirty="0"/>
              <a:t> </a:t>
            </a:r>
            <a:r>
              <a:rPr lang="de-DE" sz="1800" dirty="0" smtClean="0"/>
              <a:t>     Die zuständige Fachkraft meldet sich dann bei Ihnen.</a:t>
            </a:r>
          </a:p>
          <a:p>
            <a:pPr marL="0" indent="0">
              <a:lnSpc>
                <a:spcPct val="80000"/>
              </a:lnSpc>
              <a:buNone/>
            </a:pPr>
            <a:endParaRPr lang="de-DE" sz="2000" dirty="0" smtClean="0"/>
          </a:p>
          <a:p>
            <a:pPr marL="0" indent="0">
              <a:lnSpc>
                <a:spcPct val="80000"/>
              </a:lnSpc>
              <a:buNone/>
            </a:pPr>
            <a:endParaRPr lang="de-DE" sz="2400" u="sng" dirty="0" smtClean="0"/>
          </a:p>
        </p:txBody>
      </p:sp>
      <p:pic>
        <p:nvPicPr>
          <p:cNvPr id="26628" name="Picture 6"/>
          <p:cNvPicPr>
            <a:picLocks noChangeAspect="1" noChangeArrowheads="1"/>
          </p:cNvPicPr>
          <p:nvPr/>
        </p:nvPicPr>
        <p:blipFill>
          <a:blip r:embed="rId7"/>
          <a:srcRect/>
          <a:stretch>
            <a:fillRect/>
          </a:stretch>
        </p:blipFill>
        <p:spPr bwMode="auto">
          <a:xfrm>
            <a:off x="107950" y="115888"/>
            <a:ext cx="354013" cy="360362"/>
          </a:xfrm>
          <a:prstGeom prst="rect">
            <a:avLst/>
          </a:prstGeom>
          <a:noFill/>
          <a:ln w="9525">
            <a:noFill/>
            <a:miter lim="800000"/>
            <a:headEnd/>
            <a:tailEnd/>
          </a:ln>
        </p:spPr>
      </p:pic>
      <p:sp>
        <p:nvSpPr>
          <p:cNvPr id="6"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a:t>4</a:t>
            </a:r>
            <a:r>
              <a:rPr lang="de-DE" dirty="0" smtClean="0"/>
              <a:t>. </a:t>
            </a:r>
            <a:r>
              <a:rPr lang="de-DE" dirty="0"/>
              <a:t>Kommunikation zwischen Eltern und ESB</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D1876320-C615-44DE-B995-F90F87C95DD3}" type="slidenum">
              <a:rPr lang="de-DE" smtClean="0"/>
              <a:pPr>
                <a:defRPr/>
              </a:pPr>
              <a:t>17</a:t>
            </a:fld>
            <a:endParaRPr lang="de-DE"/>
          </a:p>
        </p:txBody>
      </p:sp>
      <p:sp>
        <p:nvSpPr>
          <p:cNvPr id="3" name="Rechteck 2"/>
          <p:cNvSpPr/>
          <p:nvPr/>
        </p:nvSpPr>
        <p:spPr>
          <a:xfrm>
            <a:off x="323528" y="764705"/>
            <a:ext cx="6534472" cy="4339650"/>
          </a:xfrm>
          <a:prstGeom prst="rect">
            <a:avLst/>
          </a:prstGeom>
        </p:spPr>
        <p:txBody>
          <a:bodyPr wrap="square">
            <a:spAutoFit/>
          </a:bodyPr>
          <a:lstStyle/>
          <a:p>
            <a:pPr lvl="0" algn="ctr" eaLnBrk="0" hangingPunct="0">
              <a:spcBef>
                <a:spcPct val="20000"/>
              </a:spcBef>
            </a:pPr>
            <a:r>
              <a:rPr lang="de-DE" sz="3600" b="1" dirty="0" smtClean="0">
                <a:latin typeface="Calibri"/>
                <a:cs typeface="+mn-cs"/>
              </a:rPr>
              <a:t>Betretungsverbot</a:t>
            </a:r>
            <a:endParaRPr lang="de-DE" sz="3600" b="1" dirty="0">
              <a:latin typeface="Calibri"/>
              <a:cs typeface="+mn-cs"/>
            </a:endParaRPr>
          </a:p>
          <a:p>
            <a:pPr marL="342900" lvl="0" indent="-342900" eaLnBrk="0" hangingPunct="0">
              <a:spcBef>
                <a:spcPct val="20000"/>
              </a:spcBef>
              <a:buFont typeface="Arial" charset="0"/>
              <a:buChar char="•"/>
            </a:pPr>
            <a:endParaRPr lang="de-DE" sz="2000" dirty="0" smtClean="0">
              <a:solidFill>
                <a:prstClr val="black"/>
              </a:solidFill>
              <a:latin typeface="Calibri"/>
              <a:cs typeface="+mn-cs"/>
            </a:endParaRPr>
          </a:p>
          <a:p>
            <a:pPr marL="342900" lvl="0" indent="-342900" eaLnBrk="0" hangingPunct="0">
              <a:spcBef>
                <a:spcPct val="20000"/>
              </a:spcBef>
              <a:buFont typeface="Arial" charset="0"/>
              <a:buChar char="•"/>
            </a:pPr>
            <a:r>
              <a:rPr lang="de-DE" sz="2000" dirty="0" smtClean="0">
                <a:solidFill>
                  <a:prstClr val="black"/>
                </a:solidFill>
                <a:latin typeface="Calibri"/>
                <a:cs typeface="+mn-cs"/>
              </a:rPr>
              <a:t>Aufgrund der Anzahl der </a:t>
            </a:r>
            <a:r>
              <a:rPr lang="de-DE" sz="2000" dirty="0">
                <a:solidFill>
                  <a:prstClr val="black"/>
                </a:solidFill>
                <a:latin typeface="Calibri"/>
                <a:cs typeface="+mn-cs"/>
              </a:rPr>
              <a:t>K</a:t>
            </a:r>
            <a:r>
              <a:rPr lang="de-DE" sz="2000" dirty="0" smtClean="0">
                <a:solidFill>
                  <a:prstClr val="black"/>
                </a:solidFill>
                <a:latin typeface="Calibri"/>
                <a:cs typeface="+mn-cs"/>
              </a:rPr>
              <a:t>inder und zur Wahrung der Übersichtlichkeit, ist es Eltern nicht gestattet, das Schulgebäude zu betreten</a:t>
            </a:r>
            <a:endParaRPr lang="de-DE" sz="2000" dirty="0">
              <a:solidFill>
                <a:prstClr val="black"/>
              </a:solidFill>
              <a:latin typeface="Calibri"/>
              <a:cs typeface="+mn-cs"/>
            </a:endParaRPr>
          </a:p>
          <a:p>
            <a:pPr marL="342900" lvl="0" indent="-342900" eaLnBrk="0" hangingPunct="0">
              <a:spcBef>
                <a:spcPct val="20000"/>
              </a:spcBef>
              <a:buFont typeface="Arial" charset="0"/>
              <a:buChar char="•"/>
            </a:pPr>
            <a:r>
              <a:rPr lang="de-DE" sz="2000" dirty="0" smtClean="0">
                <a:solidFill>
                  <a:prstClr val="black"/>
                </a:solidFill>
                <a:latin typeface="Calibri"/>
                <a:cs typeface="+mn-cs"/>
              </a:rPr>
              <a:t>Eltern können sich gerne vor dem Schulhoftor oder auf der </a:t>
            </a:r>
            <a:r>
              <a:rPr lang="de-DE" sz="2000" dirty="0">
                <a:solidFill>
                  <a:prstClr val="black"/>
                </a:solidFill>
                <a:latin typeface="Calibri"/>
                <a:cs typeface="+mn-cs"/>
              </a:rPr>
              <a:t>S</a:t>
            </a:r>
            <a:r>
              <a:rPr lang="de-DE" sz="2000" dirty="0" smtClean="0">
                <a:solidFill>
                  <a:prstClr val="black"/>
                </a:solidFill>
                <a:latin typeface="Calibri"/>
                <a:cs typeface="+mn-cs"/>
              </a:rPr>
              <a:t>pielstraße aufhalten</a:t>
            </a:r>
            <a:endParaRPr lang="de-DE" sz="2000" dirty="0">
              <a:solidFill>
                <a:prstClr val="black"/>
              </a:solidFill>
              <a:latin typeface="Calibri"/>
              <a:cs typeface="+mn-cs"/>
            </a:endParaRPr>
          </a:p>
          <a:p>
            <a:pPr marL="342900" lvl="0" indent="-342900" eaLnBrk="0" hangingPunct="0">
              <a:spcBef>
                <a:spcPct val="20000"/>
              </a:spcBef>
              <a:buFont typeface="Arial" charset="0"/>
              <a:buChar char="•"/>
            </a:pPr>
            <a:r>
              <a:rPr lang="de-DE" sz="2000" dirty="0" smtClean="0">
                <a:solidFill>
                  <a:prstClr val="black"/>
                </a:solidFill>
                <a:latin typeface="Calibri"/>
                <a:cs typeface="+mn-cs"/>
              </a:rPr>
              <a:t>Die Betreten des Gebäudes von nicht zugehörigen Erwachsenen wird durch die Maßnahmen stark verringert – Schutz der Kinder durch Zutritt von Unbefugten</a:t>
            </a:r>
            <a:endParaRPr lang="de-DE" sz="2000" dirty="0">
              <a:solidFill>
                <a:srgbClr val="FF0000"/>
              </a:solidFill>
              <a:latin typeface="Calibri"/>
              <a:cs typeface="+mn-cs"/>
            </a:endParaRPr>
          </a:p>
          <a:p>
            <a:pPr marL="342900" lvl="0" indent="-342900" eaLnBrk="0" hangingPunct="0">
              <a:spcBef>
                <a:spcPct val="20000"/>
              </a:spcBef>
              <a:buFont typeface="Arial" charset="0"/>
              <a:buChar char="•"/>
            </a:pPr>
            <a:r>
              <a:rPr lang="de-DE" sz="2000" dirty="0" smtClean="0">
                <a:solidFill>
                  <a:prstClr val="black"/>
                </a:solidFill>
                <a:latin typeface="Calibri"/>
                <a:cs typeface="+mn-cs"/>
              </a:rPr>
              <a:t>Die Eintragung von festen Abholern ist wegen des Betretungsverbots von Erwachsenen daher nicht möglich</a:t>
            </a:r>
            <a:endParaRPr lang="de-DE" sz="2000" dirty="0">
              <a:solidFill>
                <a:prstClr val="black"/>
              </a:solidFill>
              <a:latin typeface="Calibri"/>
              <a:cs typeface="+mn-cs"/>
            </a:endParaRPr>
          </a:p>
        </p:txBody>
      </p:sp>
    </p:spTree>
    <p:extLst>
      <p:ext uri="{BB962C8B-B14F-4D97-AF65-F5344CB8AC3E}">
        <p14:creationId xmlns:p14="http://schemas.microsoft.com/office/powerpoint/2010/main" val="3565750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idx="4294967295"/>
          </p:nvPr>
        </p:nvSpPr>
        <p:spPr>
          <a:xfrm>
            <a:off x="457200" y="341784"/>
            <a:ext cx="8229600" cy="1143000"/>
          </a:xfrm>
        </p:spPr>
        <p:txBody>
          <a:bodyPr/>
          <a:lstStyle/>
          <a:p>
            <a:r>
              <a:rPr lang="de-DE" sz="2000" b="1" dirty="0" smtClean="0"/>
              <a:t>Sie – als Eltern – haben ein Anliegen, benötigen einen Rat </a:t>
            </a:r>
            <a:br>
              <a:rPr lang="de-DE" sz="2000" b="1" dirty="0" smtClean="0"/>
            </a:br>
            <a:r>
              <a:rPr lang="de-DE" sz="2000" b="1" dirty="0" smtClean="0"/>
              <a:t>oder haben Anregungen.</a:t>
            </a:r>
            <a:r>
              <a:rPr lang="de-DE" sz="2000" dirty="0" smtClean="0"/>
              <a:t/>
            </a:r>
            <a:br>
              <a:rPr lang="de-DE" sz="2000" dirty="0" smtClean="0"/>
            </a:br>
            <a:r>
              <a:rPr lang="de-DE" sz="2000" b="1" dirty="0" smtClean="0"/>
              <a:t>Wir – als ESB – möchten die Eltern informieren.</a:t>
            </a:r>
            <a:endParaRPr lang="de-DE" sz="2000" dirty="0" smtClean="0"/>
          </a:p>
        </p:txBody>
      </p:sp>
      <p:sp>
        <p:nvSpPr>
          <p:cNvPr id="28675" name="Inhaltsplatzhalter 2"/>
          <p:cNvSpPr>
            <a:spLocks noGrp="1"/>
          </p:cNvSpPr>
          <p:nvPr>
            <p:ph idx="4294967295"/>
          </p:nvPr>
        </p:nvSpPr>
        <p:spPr>
          <a:xfrm>
            <a:off x="457200" y="3212976"/>
            <a:ext cx="8229600" cy="3455988"/>
          </a:xfrm>
        </p:spPr>
        <p:txBody>
          <a:bodyPr/>
          <a:lstStyle/>
          <a:p>
            <a:r>
              <a:rPr lang="de-DE" sz="2000" dirty="0" smtClean="0"/>
              <a:t>Erstes </a:t>
            </a:r>
            <a:r>
              <a:rPr lang="de-DE" sz="2000" dirty="0"/>
              <a:t>Kennenlernen von </a:t>
            </a:r>
            <a:r>
              <a:rPr lang="de-DE" sz="2000" dirty="0" smtClean="0"/>
              <a:t>unserer Arbeitsweise, den Mitarbeitenden </a:t>
            </a:r>
            <a:r>
              <a:rPr lang="de-DE" sz="2000" dirty="0"/>
              <a:t>und Räumlichkeiten an den </a:t>
            </a:r>
            <a:r>
              <a:rPr lang="de-DE" sz="2000" dirty="0" smtClean="0"/>
              <a:t>Infoveranstaltungen für Eltern in der Regel am Anfang des Jahres</a:t>
            </a:r>
            <a:endParaRPr lang="de-DE" sz="2000" dirty="0"/>
          </a:p>
          <a:p>
            <a:pPr lvl="0"/>
            <a:r>
              <a:rPr lang="de-DE" sz="2000" dirty="0"/>
              <a:t>Erhalt weiterer Informationen während der </a:t>
            </a:r>
            <a:r>
              <a:rPr lang="de-DE" sz="2000" dirty="0" smtClean="0"/>
              <a:t>Vertragsgespräche </a:t>
            </a:r>
          </a:p>
          <a:p>
            <a:pPr lvl="0"/>
            <a:r>
              <a:rPr lang="de-DE" sz="2000" dirty="0" smtClean="0"/>
              <a:t>Präsenz </a:t>
            </a:r>
            <a:r>
              <a:rPr lang="de-DE" sz="2000" dirty="0"/>
              <a:t>von </a:t>
            </a:r>
            <a:r>
              <a:rPr lang="de-DE" sz="2000" dirty="0" smtClean="0"/>
              <a:t>Mitarbeitenden </a:t>
            </a:r>
            <a:r>
              <a:rPr lang="de-DE" sz="2000" dirty="0"/>
              <a:t>während der </a:t>
            </a:r>
            <a:r>
              <a:rPr lang="de-DE" sz="2000" dirty="0" smtClean="0"/>
              <a:t>Einschulung </a:t>
            </a:r>
            <a:endParaRPr lang="de-DE" sz="2000" dirty="0">
              <a:solidFill>
                <a:srgbClr val="FF0000"/>
              </a:solidFill>
            </a:endParaRPr>
          </a:p>
          <a:p>
            <a:pPr lvl="0"/>
            <a:r>
              <a:rPr lang="de-DE" sz="2000" dirty="0"/>
              <a:t>Durchführung eines Elternsprechtages für die </a:t>
            </a:r>
            <a:r>
              <a:rPr lang="de-DE" sz="2000" dirty="0" err="1" smtClean="0"/>
              <a:t>Erstklässler:innen</a:t>
            </a:r>
            <a:r>
              <a:rPr lang="de-DE" sz="2000" dirty="0" smtClean="0"/>
              <a:t> </a:t>
            </a:r>
            <a:r>
              <a:rPr lang="de-DE" sz="2000" dirty="0"/>
              <a:t>im </a:t>
            </a:r>
            <a:r>
              <a:rPr lang="de-DE" sz="2000" dirty="0" smtClean="0"/>
              <a:t>Herbst</a:t>
            </a:r>
            <a:endParaRPr lang="de-DE" sz="2000" dirty="0"/>
          </a:p>
          <a:p>
            <a:pPr lvl="0"/>
            <a:r>
              <a:rPr lang="de-DE" sz="2000" dirty="0"/>
              <a:t>Gemeinsam mit Elternbeirat und Förderverein Beteiligung </a:t>
            </a:r>
            <a:r>
              <a:rPr lang="de-DE" sz="2000" dirty="0" smtClean="0"/>
              <a:t>an einer Elter-Kind-Veranstaltung, wie beispielsweise </a:t>
            </a:r>
            <a:r>
              <a:rPr lang="de-DE" sz="2000" dirty="0" smtClean="0"/>
              <a:t>bei unseren Festen</a:t>
            </a:r>
            <a:endParaRPr lang="de-DE" sz="2000" dirty="0"/>
          </a:p>
        </p:txBody>
      </p:sp>
      <p:pic>
        <p:nvPicPr>
          <p:cNvPr id="28676" name="Bild 2" descr="https://t2.ftcdn.net/jpg/00/35/06/43/400_F_35064395_I7GARW0XoCdjJgoA41FUwPr5J7IFOyfW.jpg"/>
          <p:cNvPicPr>
            <a:picLocks noChangeAspect="1" noChangeArrowheads="1"/>
          </p:cNvPicPr>
          <p:nvPr/>
        </p:nvPicPr>
        <p:blipFill>
          <a:blip r:embed="rId2"/>
          <a:srcRect/>
          <a:stretch>
            <a:fillRect/>
          </a:stretch>
        </p:blipFill>
        <p:spPr bwMode="auto">
          <a:xfrm>
            <a:off x="3276600" y="1460376"/>
            <a:ext cx="2540000" cy="1752600"/>
          </a:xfrm>
          <a:prstGeom prst="rect">
            <a:avLst/>
          </a:prstGeom>
          <a:noFill/>
          <a:ln w="9525">
            <a:noFill/>
            <a:miter lim="800000"/>
            <a:headEnd/>
            <a:tailEnd/>
          </a:ln>
        </p:spPr>
      </p:pic>
      <p:pic>
        <p:nvPicPr>
          <p:cNvPr id="28677" name="Picture 6"/>
          <p:cNvPicPr>
            <a:picLocks noChangeAspect="1" noChangeArrowheads="1"/>
          </p:cNvPicPr>
          <p:nvPr/>
        </p:nvPicPr>
        <p:blipFill>
          <a:blip r:embed="rId3"/>
          <a:srcRect/>
          <a:stretch>
            <a:fillRect/>
          </a:stretch>
        </p:blipFill>
        <p:spPr bwMode="auto">
          <a:xfrm>
            <a:off x="107950" y="115888"/>
            <a:ext cx="354013" cy="360362"/>
          </a:xfrm>
          <a:prstGeom prst="rect">
            <a:avLst/>
          </a:prstGeom>
          <a:noFill/>
          <a:ln w="9525">
            <a:noFill/>
            <a:miter lim="800000"/>
            <a:headEnd/>
            <a:tailEnd/>
          </a:ln>
        </p:spPr>
      </p:pic>
      <p:sp>
        <p:nvSpPr>
          <p:cNvPr id="6"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a:t>4</a:t>
            </a:r>
            <a:r>
              <a:rPr lang="de-DE" dirty="0" smtClean="0"/>
              <a:t>. </a:t>
            </a:r>
            <a:r>
              <a:rPr lang="de-DE" dirty="0"/>
              <a:t>Kommunikation zwischen Eltern und ESB</a:t>
            </a:r>
          </a:p>
        </p:txBody>
      </p:sp>
      <p:sp>
        <p:nvSpPr>
          <p:cNvPr id="2" name="Foliennummernplatzhalter 1"/>
          <p:cNvSpPr>
            <a:spLocks noGrp="1"/>
          </p:cNvSpPr>
          <p:nvPr>
            <p:ph type="sldNum" sz="quarter" idx="12"/>
          </p:nvPr>
        </p:nvSpPr>
        <p:spPr/>
        <p:txBody>
          <a:bodyPr/>
          <a:lstStyle/>
          <a:p>
            <a:pPr>
              <a:defRPr/>
            </a:pPr>
            <a:fld id="{D1876320-C615-44DE-B995-F90F87C95DD3}" type="slidenum">
              <a:rPr lang="de-DE" smtClean="0"/>
              <a:pPr>
                <a:defRPr/>
              </a:pPr>
              <a:t>18</a:t>
            </a:fld>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idx="4294967295"/>
          </p:nvPr>
        </p:nvSpPr>
        <p:spPr>
          <a:xfrm>
            <a:off x="457200" y="341784"/>
            <a:ext cx="8229600" cy="1143000"/>
          </a:xfrm>
        </p:spPr>
        <p:txBody>
          <a:bodyPr/>
          <a:lstStyle/>
          <a:p>
            <a:r>
              <a:rPr lang="de-DE" sz="2000" b="1" dirty="0" smtClean="0"/>
              <a:t>Sie – als Eltern – haben ein Anliegen, benötigen einen Rat </a:t>
            </a:r>
            <a:br>
              <a:rPr lang="de-DE" sz="2000" b="1" dirty="0" smtClean="0"/>
            </a:br>
            <a:r>
              <a:rPr lang="de-DE" sz="2000" b="1" dirty="0" smtClean="0"/>
              <a:t>oder möchten sich beschweren.</a:t>
            </a:r>
            <a:r>
              <a:rPr lang="de-DE" sz="2000" dirty="0" smtClean="0"/>
              <a:t/>
            </a:r>
            <a:br>
              <a:rPr lang="de-DE" sz="2000" dirty="0" smtClean="0"/>
            </a:br>
            <a:r>
              <a:rPr lang="de-DE" sz="2000" b="1" dirty="0" smtClean="0"/>
              <a:t>Wir – als ESB – möchten die Eltern informieren.</a:t>
            </a:r>
            <a:endParaRPr lang="de-DE" sz="2000" dirty="0" smtClean="0"/>
          </a:p>
        </p:txBody>
      </p:sp>
      <p:sp>
        <p:nvSpPr>
          <p:cNvPr id="28675" name="Inhaltsplatzhalter 2"/>
          <p:cNvSpPr>
            <a:spLocks noGrp="1"/>
          </p:cNvSpPr>
          <p:nvPr>
            <p:ph idx="4294967295"/>
          </p:nvPr>
        </p:nvSpPr>
        <p:spPr>
          <a:xfrm>
            <a:off x="457200" y="3213100"/>
            <a:ext cx="8229600" cy="3455988"/>
          </a:xfrm>
        </p:spPr>
        <p:txBody>
          <a:bodyPr/>
          <a:lstStyle/>
          <a:p>
            <a:r>
              <a:rPr lang="de-DE" sz="2000" dirty="0" smtClean="0"/>
              <a:t>Bei Bedarf können Termine für Elterngespräche </a:t>
            </a:r>
            <a:r>
              <a:rPr lang="de-DE" sz="2000" dirty="0"/>
              <a:t>v</a:t>
            </a:r>
            <a:r>
              <a:rPr lang="de-DE" sz="2000" dirty="0" smtClean="0"/>
              <a:t>ereinbart werden.</a:t>
            </a:r>
          </a:p>
          <a:p>
            <a:pPr lvl="0"/>
            <a:r>
              <a:rPr lang="de-DE" sz="2000" dirty="0" smtClean="0"/>
              <a:t>Für </a:t>
            </a:r>
            <a:r>
              <a:rPr lang="de-DE" sz="2000" dirty="0"/>
              <a:t>die Kommunikation zwischen </a:t>
            </a:r>
            <a:r>
              <a:rPr lang="de-DE" sz="2000" dirty="0" smtClean="0"/>
              <a:t>pädagogischen </a:t>
            </a:r>
            <a:r>
              <a:rPr lang="de-DE" sz="2000" dirty="0"/>
              <a:t>Fachkräften und Eltern </a:t>
            </a:r>
            <a:r>
              <a:rPr lang="de-DE" sz="2000" dirty="0" smtClean="0"/>
              <a:t>kann </a:t>
            </a:r>
            <a:r>
              <a:rPr lang="de-DE" sz="2000" dirty="0"/>
              <a:t>das Logbuch der Schule genutzt </a:t>
            </a:r>
            <a:r>
              <a:rPr lang="de-DE" sz="2000" dirty="0" smtClean="0"/>
              <a:t>werden.</a:t>
            </a:r>
            <a:endParaRPr lang="de-DE" sz="2000" dirty="0"/>
          </a:p>
          <a:p>
            <a:pPr lvl="0"/>
            <a:r>
              <a:rPr lang="de-DE" sz="2000" dirty="0" smtClean="0"/>
              <a:t>Leitung und/oder Stellvertretungen nehmen an den </a:t>
            </a:r>
            <a:r>
              <a:rPr lang="de-DE" sz="2000" dirty="0" err="1" smtClean="0"/>
              <a:t>Schulelternbeiratsitzungen</a:t>
            </a:r>
            <a:r>
              <a:rPr lang="de-DE" sz="2000" dirty="0" smtClean="0"/>
              <a:t> teil. </a:t>
            </a:r>
            <a:r>
              <a:rPr lang="de-DE" sz="2000" dirty="0"/>
              <a:t>Hier lädt der SEB Vorsitzende rechtzeitig ein und übermittelt im Vorfeld Fragen oder Themen an die Leitung und S</a:t>
            </a:r>
            <a:r>
              <a:rPr lang="de-DE" sz="2000" dirty="0" smtClean="0"/>
              <a:t>tellvertretung </a:t>
            </a:r>
            <a:r>
              <a:rPr lang="de-DE" sz="2000" dirty="0"/>
              <a:t>der </a:t>
            </a:r>
            <a:r>
              <a:rPr lang="de-DE" sz="2000" dirty="0" smtClean="0"/>
              <a:t>SB</a:t>
            </a:r>
            <a:r>
              <a:rPr lang="de-DE" sz="2000" dirty="0" smtClean="0"/>
              <a:t>.</a:t>
            </a:r>
            <a:endParaRPr lang="de-DE" sz="2000" dirty="0"/>
          </a:p>
          <a:p>
            <a:pPr lvl="0"/>
            <a:r>
              <a:rPr lang="de-DE" sz="2000" dirty="0" smtClean="0"/>
              <a:t>Regelmäßig finden </a:t>
            </a:r>
            <a:r>
              <a:rPr lang="de-DE" sz="2000" dirty="0"/>
              <a:t>Gespräche der Leitung mit </a:t>
            </a:r>
            <a:r>
              <a:rPr lang="de-DE" sz="2000" dirty="0" smtClean="0"/>
              <a:t>den </a:t>
            </a:r>
            <a:r>
              <a:rPr lang="de-DE" sz="2000" dirty="0"/>
              <a:t>aus dem Schulelternbeirat beauftragten Elternbeiräten zur Information über die Arbeit in der </a:t>
            </a:r>
            <a:r>
              <a:rPr lang="de-DE" sz="2000" dirty="0" smtClean="0"/>
              <a:t>SB </a:t>
            </a:r>
            <a:r>
              <a:rPr lang="de-DE" sz="2000" dirty="0"/>
              <a:t>und im </a:t>
            </a:r>
            <a:r>
              <a:rPr lang="de-DE" sz="2000" dirty="0" smtClean="0"/>
              <a:t>Pakt statt.</a:t>
            </a:r>
            <a:endParaRPr lang="de-DE" sz="2000" dirty="0"/>
          </a:p>
          <a:p>
            <a:pPr>
              <a:buFont typeface="Arial" charset="0"/>
              <a:buNone/>
            </a:pPr>
            <a:endParaRPr lang="de-DE" sz="2000" dirty="0" smtClean="0"/>
          </a:p>
        </p:txBody>
      </p:sp>
      <p:pic>
        <p:nvPicPr>
          <p:cNvPr id="28676" name="Bild 2" descr="https://t2.ftcdn.net/jpg/00/35/06/43/400_F_35064395_I7GARW0XoCdjJgoA41FUwPr5J7IFOyfW.jpg"/>
          <p:cNvPicPr>
            <a:picLocks noChangeAspect="1" noChangeArrowheads="1"/>
          </p:cNvPicPr>
          <p:nvPr/>
        </p:nvPicPr>
        <p:blipFill>
          <a:blip r:embed="rId2"/>
          <a:srcRect/>
          <a:stretch>
            <a:fillRect/>
          </a:stretch>
        </p:blipFill>
        <p:spPr bwMode="auto">
          <a:xfrm>
            <a:off x="3276600" y="1460376"/>
            <a:ext cx="2540000" cy="1752600"/>
          </a:xfrm>
          <a:prstGeom prst="rect">
            <a:avLst/>
          </a:prstGeom>
          <a:noFill/>
          <a:ln w="9525">
            <a:noFill/>
            <a:miter lim="800000"/>
            <a:headEnd/>
            <a:tailEnd/>
          </a:ln>
        </p:spPr>
      </p:pic>
      <p:pic>
        <p:nvPicPr>
          <p:cNvPr id="28677" name="Picture 6"/>
          <p:cNvPicPr>
            <a:picLocks noChangeAspect="1" noChangeArrowheads="1"/>
          </p:cNvPicPr>
          <p:nvPr/>
        </p:nvPicPr>
        <p:blipFill>
          <a:blip r:embed="rId3"/>
          <a:srcRect/>
          <a:stretch>
            <a:fillRect/>
          </a:stretch>
        </p:blipFill>
        <p:spPr bwMode="auto">
          <a:xfrm>
            <a:off x="107950" y="115888"/>
            <a:ext cx="354013" cy="360362"/>
          </a:xfrm>
          <a:prstGeom prst="rect">
            <a:avLst/>
          </a:prstGeom>
          <a:noFill/>
          <a:ln w="9525">
            <a:noFill/>
            <a:miter lim="800000"/>
            <a:headEnd/>
            <a:tailEnd/>
          </a:ln>
        </p:spPr>
      </p:pic>
      <p:sp>
        <p:nvSpPr>
          <p:cNvPr id="6"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a:t>4</a:t>
            </a:r>
            <a:r>
              <a:rPr lang="de-DE" dirty="0" smtClean="0"/>
              <a:t>. </a:t>
            </a:r>
            <a:r>
              <a:rPr lang="de-DE" dirty="0"/>
              <a:t>Kommunikation zwischen Eltern und ESB</a:t>
            </a:r>
          </a:p>
        </p:txBody>
      </p:sp>
      <p:sp>
        <p:nvSpPr>
          <p:cNvPr id="2" name="Foliennummernplatzhalter 1"/>
          <p:cNvSpPr>
            <a:spLocks noGrp="1"/>
          </p:cNvSpPr>
          <p:nvPr>
            <p:ph type="sldNum" sz="quarter" idx="12"/>
          </p:nvPr>
        </p:nvSpPr>
        <p:spPr/>
        <p:txBody>
          <a:bodyPr/>
          <a:lstStyle/>
          <a:p>
            <a:pPr>
              <a:defRPr/>
            </a:pPr>
            <a:fld id="{D1876320-C615-44DE-B995-F90F87C95DD3}" type="slidenum">
              <a:rPr lang="de-DE" smtClean="0"/>
              <a:pPr>
                <a:defRPr/>
              </a:pPr>
              <a:t>19</a:t>
            </a:fld>
            <a:endParaRPr lang="de-DE"/>
          </a:p>
        </p:txBody>
      </p:sp>
    </p:spTree>
    <p:extLst>
      <p:ext uri="{BB962C8B-B14F-4D97-AF65-F5344CB8AC3E}">
        <p14:creationId xmlns:p14="http://schemas.microsoft.com/office/powerpoint/2010/main" val="3104153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2CC61606-F206-4B40-876F-BE1E049B7C18}" type="slidenum">
              <a:rPr lang="de-DE"/>
              <a:pPr>
                <a:defRPr/>
              </a:pPr>
              <a:t>2</a:t>
            </a:fld>
            <a:endParaRPr lang="de-DE"/>
          </a:p>
        </p:txBody>
      </p:sp>
      <p:sp>
        <p:nvSpPr>
          <p:cNvPr id="16386" name="Rectangle 2"/>
          <p:cNvSpPr>
            <a:spLocks noGrp="1"/>
          </p:cNvSpPr>
          <p:nvPr>
            <p:ph type="title"/>
          </p:nvPr>
        </p:nvSpPr>
        <p:spPr/>
        <p:txBody>
          <a:bodyPr/>
          <a:lstStyle/>
          <a:p>
            <a:r>
              <a:rPr lang="de-DE" sz="3600" b="1" dirty="0" smtClean="0"/>
              <a:t>Über folgende Themen möchten wir Sie gerne informieren</a:t>
            </a:r>
          </a:p>
        </p:txBody>
      </p:sp>
      <p:sp>
        <p:nvSpPr>
          <p:cNvPr id="16387" name="Rectangle 3"/>
          <p:cNvSpPr>
            <a:spLocks noGrp="1"/>
          </p:cNvSpPr>
          <p:nvPr>
            <p:ph type="body" idx="1"/>
          </p:nvPr>
        </p:nvSpPr>
        <p:spPr>
          <a:xfrm>
            <a:off x="457200" y="1989138"/>
            <a:ext cx="8229600" cy="4525962"/>
          </a:xfrm>
        </p:spPr>
        <p:txBody>
          <a:bodyPr/>
          <a:lstStyle/>
          <a:p>
            <a:pPr marL="514350" indent="-514350">
              <a:buFont typeface="+mj-lt"/>
              <a:buAutoNum type="arabicPeriod"/>
            </a:pPr>
            <a:r>
              <a:rPr lang="de-DE" sz="2800" dirty="0" smtClean="0"/>
              <a:t>Allgemeine Informationen</a:t>
            </a:r>
          </a:p>
          <a:p>
            <a:pPr marL="514350" indent="-514350">
              <a:buFont typeface="+mj-lt"/>
              <a:buAutoNum type="arabicPeriod"/>
            </a:pPr>
            <a:r>
              <a:rPr lang="de-DE" sz="2800" dirty="0" smtClean="0"/>
              <a:t>Tagesablauf in der Schulbetreuung</a:t>
            </a:r>
            <a:endParaRPr lang="de-DE" sz="2800" dirty="0" smtClean="0"/>
          </a:p>
          <a:p>
            <a:pPr marL="514350" indent="-514350">
              <a:buFont typeface="+mj-lt"/>
              <a:buAutoNum type="arabicPeriod"/>
            </a:pPr>
            <a:r>
              <a:rPr lang="de-DE" sz="2800" dirty="0" smtClean="0"/>
              <a:t>Organisation </a:t>
            </a:r>
          </a:p>
          <a:p>
            <a:pPr marL="514350" indent="-514350">
              <a:buFont typeface="+mj-lt"/>
              <a:buAutoNum type="arabicPeriod"/>
            </a:pPr>
            <a:r>
              <a:rPr lang="de-DE" sz="2800" dirty="0" smtClean="0"/>
              <a:t>Kommunikation </a:t>
            </a:r>
            <a:r>
              <a:rPr lang="de-DE" sz="2800" dirty="0" smtClean="0"/>
              <a:t>und Kooperation</a:t>
            </a:r>
            <a:endParaRPr lang="de-DE" sz="2800" dirty="0" smtClean="0"/>
          </a:p>
          <a:p>
            <a:pPr marL="514350" indent="-514350">
              <a:buFont typeface="+mj-lt"/>
              <a:buAutoNum type="arabicPeriod"/>
            </a:pPr>
            <a:r>
              <a:rPr lang="de-DE" sz="2800" dirty="0" smtClean="0"/>
              <a:t>Verträge</a:t>
            </a:r>
          </a:p>
          <a:p>
            <a:pPr marL="514350" indent="-514350">
              <a:buFont typeface="+mj-lt"/>
              <a:buAutoNum type="arabicPeriod"/>
            </a:pPr>
            <a:r>
              <a:rPr lang="de-DE" sz="2800" dirty="0" smtClean="0"/>
              <a:t>Unsere Angebote</a:t>
            </a:r>
          </a:p>
          <a:p>
            <a:pPr marL="0" indent="0">
              <a:buNone/>
            </a:pPr>
            <a:endParaRPr lang="de-DE" dirty="0" smtClean="0"/>
          </a:p>
        </p:txBody>
      </p:sp>
      <p:pic>
        <p:nvPicPr>
          <p:cNvPr id="16388" name="Picture 5"/>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2CC61606-F206-4B40-876F-BE1E049B7C18}" type="slidenum">
              <a:rPr lang="de-DE"/>
              <a:pPr>
                <a:defRPr/>
              </a:pPr>
              <a:t>20</a:t>
            </a:fld>
            <a:endParaRPr lang="de-DE"/>
          </a:p>
        </p:txBody>
      </p:sp>
      <p:sp>
        <p:nvSpPr>
          <p:cNvPr id="16386" name="Rectangle 2"/>
          <p:cNvSpPr>
            <a:spLocks noGrp="1"/>
          </p:cNvSpPr>
          <p:nvPr>
            <p:ph type="title"/>
          </p:nvPr>
        </p:nvSpPr>
        <p:spPr>
          <a:xfrm>
            <a:off x="457200" y="1844824"/>
            <a:ext cx="8229600" cy="1143000"/>
          </a:xfrm>
        </p:spPr>
        <p:txBody>
          <a:bodyPr/>
          <a:lstStyle/>
          <a:p>
            <a:pPr>
              <a:defRPr/>
            </a:pPr>
            <a:r>
              <a:rPr lang="de-DE" sz="3600" b="1" dirty="0" smtClean="0"/>
              <a:t>5. Verträge</a:t>
            </a:r>
            <a:endParaRPr lang="de-DE" sz="3600" b="1" dirty="0"/>
          </a:p>
        </p:txBody>
      </p:sp>
      <p:pic>
        <p:nvPicPr>
          <p:cNvPr id="16388" name="Picture 5"/>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Tree>
    <p:extLst>
      <p:ext uri="{BB962C8B-B14F-4D97-AF65-F5344CB8AC3E}">
        <p14:creationId xmlns:p14="http://schemas.microsoft.com/office/powerpoint/2010/main" val="1900570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206F1857-AA2D-4D2D-990B-07D1B24E5584}" type="slidenum">
              <a:rPr lang="de-DE"/>
              <a:pPr>
                <a:defRPr/>
              </a:pPr>
              <a:t>21</a:t>
            </a:fld>
            <a:endParaRPr lang="de-DE"/>
          </a:p>
        </p:txBody>
      </p:sp>
      <p:sp>
        <p:nvSpPr>
          <p:cNvPr id="29698" name="Titel 1"/>
          <p:cNvSpPr>
            <a:spLocks noGrp="1"/>
          </p:cNvSpPr>
          <p:nvPr>
            <p:ph type="title" idx="4294967295"/>
          </p:nvPr>
        </p:nvSpPr>
        <p:spPr>
          <a:xfrm>
            <a:off x="467544" y="269775"/>
            <a:ext cx="8229600" cy="1143001"/>
          </a:xfrm>
        </p:spPr>
        <p:txBody>
          <a:bodyPr/>
          <a:lstStyle/>
          <a:p>
            <a:r>
              <a:rPr lang="de-DE" sz="3600" b="1" dirty="0" smtClean="0"/>
              <a:t>Wichtiges zum Ablauf des Vertragsabschlussverfahrens</a:t>
            </a:r>
            <a:endParaRPr lang="de-DE" sz="3600" dirty="0" smtClean="0"/>
          </a:p>
        </p:txBody>
      </p:sp>
      <p:sp>
        <p:nvSpPr>
          <p:cNvPr id="29699" name="Inhaltsplatzhalter 2"/>
          <p:cNvSpPr>
            <a:spLocks noGrp="1"/>
          </p:cNvSpPr>
          <p:nvPr>
            <p:ph idx="4294967295"/>
          </p:nvPr>
        </p:nvSpPr>
        <p:spPr>
          <a:xfrm>
            <a:off x="468313" y="2995885"/>
            <a:ext cx="8229600" cy="3673475"/>
          </a:xfrm>
        </p:spPr>
        <p:txBody>
          <a:bodyPr/>
          <a:lstStyle/>
          <a:p>
            <a:pPr marL="457200" indent="-457200">
              <a:buFont typeface="Calibri" pitchFamily="34" charset="0"/>
              <a:buAutoNum type="arabicPeriod"/>
            </a:pPr>
            <a:r>
              <a:rPr lang="de-DE" sz="2000" dirty="0" smtClean="0"/>
              <a:t>Anmeldung über das </a:t>
            </a:r>
            <a:r>
              <a:rPr lang="de-DE" sz="2000" dirty="0" err="1" smtClean="0"/>
              <a:t>Kindernet</a:t>
            </a:r>
            <a:r>
              <a:rPr lang="de-DE" sz="2000" dirty="0" smtClean="0"/>
              <a:t> (</a:t>
            </a:r>
            <a:r>
              <a:rPr lang="de-DE" sz="2000" dirty="0" smtClean="0">
                <a:hlinkClick r:id="rId2"/>
              </a:rPr>
              <a:t>www.kindernetfrankfurt.de</a:t>
            </a:r>
            <a:r>
              <a:rPr lang="de-DE" sz="2000" dirty="0" smtClean="0"/>
              <a:t>)</a:t>
            </a:r>
          </a:p>
          <a:p>
            <a:pPr marL="457200" indent="-457200">
              <a:buFont typeface="Calibri" pitchFamily="34" charset="0"/>
              <a:buAutoNum type="arabicPeriod"/>
            </a:pPr>
            <a:r>
              <a:rPr lang="de-DE" sz="2000" dirty="0" smtClean="0"/>
              <a:t>Einladung zu einem Eltern-Info-Abend über das Sekretariat der Dahlmannschule</a:t>
            </a:r>
          </a:p>
          <a:p>
            <a:pPr marL="457200" indent="-457200">
              <a:buFont typeface="Calibri" pitchFamily="34" charset="0"/>
              <a:buAutoNum type="arabicPeriod"/>
            </a:pPr>
            <a:r>
              <a:rPr lang="de-DE" sz="2000" dirty="0" smtClean="0"/>
              <a:t>Eltern-Info-Abend zu der Schulkinderbetreuung, d.h. ESB + Pakt für den Ganztag</a:t>
            </a:r>
          </a:p>
          <a:p>
            <a:pPr marL="457200" indent="-457200">
              <a:buFont typeface="Calibri" pitchFamily="34" charset="0"/>
              <a:buAutoNum type="arabicPeriod"/>
            </a:pPr>
            <a:r>
              <a:rPr lang="de-DE" sz="2000" dirty="0" smtClean="0"/>
              <a:t>Telefonische Terminvereinbarung</a:t>
            </a:r>
          </a:p>
          <a:p>
            <a:pPr marL="457200" indent="-457200">
              <a:buFont typeface="Calibri" pitchFamily="34" charset="0"/>
              <a:buAutoNum type="arabicPeriod"/>
            </a:pPr>
            <a:r>
              <a:rPr lang="de-DE" sz="2000" dirty="0" smtClean="0"/>
              <a:t>Nach Vertragsabschluss löschen wir Ihre Daten aus dem </a:t>
            </a:r>
            <a:r>
              <a:rPr lang="de-DE" sz="2000" dirty="0" err="1"/>
              <a:t>K</a:t>
            </a:r>
            <a:r>
              <a:rPr lang="de-DE" sz="2000" dirty="0" err="1" smtClean="0"/>
              <a:t>indernet</a:t>
            </a:r>
            <a:r>
              <a:rPr lang="de-DE" sz="2000" dirty="0" smtClean="0"/>
              <a:t>.</a:t>
            </a:r>
          </a:p>
        </p:txBody>
      </p:sp>
      <p:pic>
        <p:nvPicPr>
          <p:cNvPr id="29700" name="Picture 2" descr="Logo kindernetfrankfurt"/>
          <p:cNvPicPr>
            <a:picLocks noChangeAspect="1" noChangeArrowheads="1"/>
          </p:cNvPicPr>
          <p:nvPr/>
        </p:nvPicPr>
        <p:blipFill>
          <a:blip r:embed="rId3"/>
          <a:srcRect/>
          <a:stretch>
            <a:fillRect/>
          </a:stretch>
        </p:blipFill>
        <p:spPr bwMode="auto">
          <a:xfrm>
            <a:off x="3348038" y="1485652"/>
            <a:ext cx="2232025" cy="1511300"/>
          </a:xfrm>
          <a:prstGeom prst="rect">
            <a:avLst/>
          </a:prstGeom>
          <a:noFill/>
          <a:ln w="9525">
            <a:noFill/>
            <a:miter lim="800000"/>
            <a:headEnd/>
            <a:tailEnd/>
          </a:ln>
        </p:spPr>
      </p:pic>
      <p:pic>
        <p:nvPicPr>
          <p:cNvPr id="29701" name="Picture 3"/>
          <p:cNvPicPr>
            <a:picLocks noChangeAspect="1" noChangeArrowheads="1"/>
          </p:cNvPicPr>
          <p:nvPr/>
        </p:nvPicPr>
        <p:blipFill>
          <a:blip r:embed="rId4"/>
          <a:srcRect/>
          <a:stretch>
            <a:fillRect/>
          </a:stretch>
        </p:blipFill>
        <p:spPr bwMode="auto">
          <a:xfrm>
            <a:off x="107950" y="115888"/>
            <a:ext cx="354013" cy="360362"/>
          </a:xfrm>
          <a:prstGeom prst="rect">
            <a:avLst/>
          </a:prstGeom>
          <a:noFill/>
          <a:ln w="9525">
            <a:noFill/>
            <a:miter lim="800000"/>
            <a:headEnd/>
            <a:tailEnd/>
          </a:ln>
        </p:spPr>
      </p:pic>
      <p:sp>
        <p:nvSpPr>
          <p:cNvPr id="7"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5. Verträge</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AD03D36D-D692-41CA-BDEE-F9CFE29976CC}" type="slidenum">
              <a:rPr lang="de-DE"/>
              <a:pPr>
                <a:defRPr/>
              </a:pPr>
              <a:t>22</a:t>
            </a:fld>
            <a:endParaRPr lang="de-DE"/>
          </a:p>
        </p:txBody>
      </p:sp>
      <p:sp>
        <p:nvSpPr>
          <p:cNvPr id="30723" name="Inhaltsplatzhalter 2"/>
          <p:cNvSpPr>
            <a:spLocks noGrp="1"/>
          </p:cNvSpPr>
          <p:nvPr>
            <p:ph idx="4294967295"/>
          </p:nvPr>
        </p:nvSpPr>
        <p:spPr>
          <a:xfrm>
            <a:off x="468312" y="2924944"/>
            <a:ext cx="8352159" cy="4536504"/>
          </a:xfrm>
        </p:spPr>
        <p:txBody>
          <a:bodyPr/>
          <a:lstStyle/>
          <a:p>
            <a:pPr>
              <a:lnSpc>
                <a:spcPct val="80000"/>
              </a:lnSpc>
            </a:pPr>
            <a:r>
              <a:rPr lang="de-DE" sz="2000" dirty="0" smtClean="0"/>
              <a:t>Vertragsbeginn ist </a:t>
            </a:r>
            <a:r>
              <a:rPr lang="de-DE" sz="2000" dirty="0" smtClean="0"/>
              <a:t>zum Schuljahresbeginn 2024 und </a:t>
            </a:r>
            <a:r>
              <a:rPr lang="de-DE" sz="2000" dirty="0" smtClean="0"/>
              <a:t>Vertragsende ist der 31.07.26</a:t>
            </a:r>
          </a:p>
          <a:p>
            <a:pPr>
              <a:lnSpc>
                <a:spcPct val="80000"/>
              </a:lnSpc>
            </a:pPr>
            <a:r>
              <a:rPr lang="de-DE" sz="2000" dirty="0" smtClean="0"/>
              <a:t>Der Vertrag ist 2 Jahre gültig.</a:t>
            </a:r>
          </a:p>
          <a:p>
            <a:pPr>
              <a:lnSpc>
                <a:spcPct val="80000"/>
              </a:lnSpc>
            </a:pPr>
            <a:r>
              <a:rPr lang="de-DE" sz="2000" dirty="0" smtClean="0"/>
              <a:t>Im Anschluss wird auf Wunsch für weitere 2 Jahre ein neuer Vertrag für den Pakt für den </a:t>
            </a:r>
            <a:r>
              <a:rPr lang="de-DE" sz="2000" dirty="0" smtClean="0"/>
              <a:t>Ganztag</a:t>
            </a:r>
            <a:r>
              <a:rPr lang="de-DE" sz="2000" dirty="0" smtClean="0"/>
              <a:t> </a:t>
            </a:r>
            <a:r>
              <a:rPr lang="de-DE" sz="2000" dirty="0" smtClean="0"/>
              <a:t>erstellt</a:t>
            </a:r>
          </a:p>
          <a:p>
            <a:pPr>
              <a:lnSpc>
                <a:spcPct val="80000"/>
              </a:lnSpc>
            </a:pPr>
            <a:r>
              <a:rPr lang="de-DE" sz="2000" dirty="0"/>
              <a:t>Betreuungsbeitrag (Info zur Berechnung + Dauerauftrag + </a:t>
            </a:r>
            <a:r>
              <a:rPr lang="de-DE" sz="2000" dirty="0" err="1"/>
              <a:t>Sepa</a:t>
            </a:r>
            <a:r>
              <a:rPr lang="de-DE" sz="2000" dirty="0" smtClean="0"/>
              <a:t>)</a:t>
            </a:r>
          </a:p>
          <a:p>
            <a:pPr>
              <a:lnSpc>
                <a:spcPct val="80000"/>
              </a:lnSpc>
            </a:pPr>
            <a:r>
              <a:rPr lang="de-DE" sz="2000" dirty="0" smtClean="0"/>
              <a:t>Ermäßigungen des Beitrages sind durch Anträge bei der Elternentgeltstelle des Stadtschulamtes über Stufenfestsetzungen, über das Sozialrathaus und Jobcenter über ALG Nachweise oder den Frankfurt Pass möglich. Ebenso über Geschwisterermäßigungen.</a:t>
            </a:r>
            <a:r>
              <a:rPr lang="de-DE" sz="2000" dirty="0"/>
              <a:t> </a:t>
            </a:r>
            <a:endParaRPr lang="de-DE" sz="2000" dirty="0" smtClean="0"/>
          </a:p>
          <a:p>
            <a:pPr>
              <a:lnSpc>
                <a:spcPct val="80000"/>
              </a:lnSpc>
            </a:pPr>
            <a:r>
              <a:rPr lang="de-DE" sz="2000" dirty="0" smtClean="0"/>
              <a:t>Die </a:t>
            </a:r>
            <a:r>
              <a:rPr lang="de-DE" sz="2000" dirty="0" smtClean="0"/>
              <a:t>Kündigungsfrist beträgt 2 Monate</a:t>
            </a:r>
          </a:p>
          <a:p>
            <a:r>
              <a:rPr lang="de-DE" sz="2000" dirty="0" smtClean="0"/>
              <a:t>Wir schließen immer in den letzten 3 Wochen der Sommerferien.</a:t>
            </a:r>
            <a:endParaRPr lang="de-DE" sz="2000" dirty="0" smtClean="0">
              <a:solidFill>
                <a:srgbClr val="FF0000"/>
              </a:solidFill>
            </a:endParaRPr>
          </a:p>
          <a:p>
            <a:pPr>
              <a:lnSpc>
                <a:spcPct val="80000"/>
              </a:lnSpc>
            </a:pPr>
            <a:r>
              <a:rPr lang="de-DE" sz="2000" dirty="0" smtClean="0"/>
              <a:t>Infektionsschutz: Meldepflicht der Eltern</a:t>
            </a:r>
          </a:p>
        </p:txBody>
      </p:sp>
      <p:pic>
        <p:nvPicPr>
          <p:cNvPr id="30724" name="Bild 2" descr="https://t2.ftcdn.net/jpg/00/06/07/03/400_F_6070389_4i43I23LCkPSU0iMvrIaXM9FPvPJnO8h.jpg"/>
          <p:cNvPicPr>
            <a:picLocks noChangeAspect="1" noChangeArrowheads="1"/>
          </p:cNvPicPr>
          <p:nvPr/>
        </p:nvPicPr>
        <p:blipFill>
          <a:blip r:embed="rId2"/>
          <a:srcRect/>
          <a:stretch>
            <a:fillRect/>
          </a:stretch>
        </p:blipFill>
        <p:spPr bwMode="auto">
          <a:xfrm>
            <a:off x="3563938" y="1036960"/>
            <a:ext cx="2032000" cy="1599952"/>
          </a:xfrm>
          <a:prstGeom prst="rect">
            <a:avLst/>
          </a:prstGeom>
          <a:noFill/>
          <a:ln w="9525">
            <a:noFill/>
            <a:miter lim="800000"/>
            <a:headEnd/>
            <a:tailEnd/>
          </a:ln>
        </p:spPr>
      </p:pic>
      <p:pic>
        <p:nvPicPr>
          <p:cNvPr id="30725" name="Picture 3"/>
          <p:cNvPicPr>
            <a:picLocks noChangeAspect="1" noChangeArrowheads="1"/>
          </p:cNvPicPr>
          <p:nvPr/>
        </p:nvPicPr>
        <p:blipFill>
          <a:blip r:embed="rId3"/>
          <a:srcRect/>
          <a:stretch>
            <a:fillRect/>
          </a:stretch>
        </p:blipFill>
        <p:spPr bwMode="auto">
          <a:xfrm>
            <a:off x="107950" y="115888"/>
            <a:ext cx="354013" cy="360362"/>
          </a:xfrm>
          <a:prstGeom prst="rect">
            <a:avLst/>
          </a:prstGeom>
          <a:noFill/>
          <a:ln w="9525">
            <a:noFill/>
            <a:miter lim="800000"/>
            <a:headEnd/>
            <a:tailEnd/>
          </a:ln>
        </p:spPr>
      </p:pic>
      <p:sp>
        <p:nvSpPr>
          <p:cNvPr id="7" name="Rectangle 2"/>
          <p:cNvSpPr>
            <a:spLocks/>
          </p:cNvSpPr>
          <p:nvPr/>
        </p:nvSpPr>
        <p:spPr bwMode="auto">
          <a:xfrm>
            <a:off x="468313" y="260350"/>
            <a:ext cx="8229600" cy="776610"/>
          </a:xfrm>
          <a:prstGeom prst="rect">
            <a:avLst/>
          </a:prstGeom>
          <a:noFill/>
          <a:ln w="9525">
            <a:noFill/>
            <a:miter lim="800000"/>
            <a:headEnd/>
            <a:tailEnd/>
          </a:ln>
        </p:spPr>
        <p:txBody>
          <a:bodyPr anchor="ctr"/>
          <a:lstStyle/>
          <a:p>
            <a:pPr algn="ctr" eaLnBrk="0" hangingPunct="0"/>
            <a:r>
              <a:rPr lang="de-DE" sz="3600" b="1" dirty="0" smtClean="0">
                <a:latin typeface="Calibri" pitchFamily="34" charset="0"/>
              </a:rPr>
              <a:t>Wichtiges zum Vertrag</a:t>
            </a:r>
            <a:endParaRPr lang="de-DE" sz="3600" b="1" dirty="0">
              <a:latin typeface="Calibri" pitchFamily="34" charset="0"/>
            </a:endParaRPr>
          </a:p>
        </p:txBody>
      </p:sp>
      <p:sp>
        <p:nvSpPr>
          <p:cNvPr id="8"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5. Verträge</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2E70DC5-627D-44A5-9DB6-39C8E247C355}" type="slidenum">
              <a:rPr lang="de-DE" sz="1200">
                <a:solidFill>
                  <a:schemeClr val="tx1">
                    <a:tint val="75000"/>
                  </a:schemeClr>
                </a:solidFill>
                <a:latin typeface="+mn-lt"/>
                <a:cs typeface="+mn-cs"/>
              </a:rPr>
              <a:pPr algn="r" fontAlgn="auto">
                <a:spcBef>
                  <a:spcPts val="0"/>
                </a:spcBef>
                <a:spcAft>
                  <a:spcPts val="0"/>
                </a:spcAft>
                <a:defRPr/>
              </a:pPr>
              <a:t>23</a:t>
            </a:fld>
            <a:endParaRPr lang="de-DE" sz="1200">
              <a:solidFill>
                <a:schemeClr val="tx1">
                  <a:tint val="75000"/>
                </a:schemeClr>
              </a:solidFill>
              <a:latin typeface="+mn-lt"/>
              <a:cs typeface="+mn-cs"/>
            </a:endParaRPr>
          </a:p>
        </p:txBody>
      </p:sp>
      <p:sp>
        <p:nvSpPr>
          <p:cNvPr id="31747" name="Inhaltsplatzhalter 2"/>
          <p:cNvSpPr>
            <a:spLocks noGrp="1"/>
          </p:cNvSpPr>
          <p:nvPr>
            <p:ph idx="4294967295"/>
          </p:nvPr>
        </p:nvSpPr>
        <p:spPr>
          <a:xfrm>
            <a:off x="468313" y="3284612"/>
            <a:ext cx="8229600" cy="3960812"/>
          </a:xfrm>
        </p:spPr>
        <p:txBody>
          <a:bodyPr/>
          <a:lstStyle/>
          <a:p>
            <a:pPr>
              <a:lnSpc>
                <a:spcPct val="80000"/>
              </a:lnSpc>
            </a:pPr>
            <a:r>
              <a:rPr lang="de-DE" sz="2000" dirty="0" smtClean="0"/>
              <a:t>Wir vereinbaren Vertragstermine, an denen mindestens einer der beiden Sorgeberechtigten anwesend sein muss. </a:t>
            </a:r>
            <a:endParaRPr lang="de-DE" sz="2000" dirty="0" smtClean="0">
              <a:solidFill>
                <a:srgbClr val="FF0000"/>
              </a:solidFill>
            </a:endParaRPr>
          </a:p>
          <a:p>
            <a:pPr>
              <a:lnSpc>
                <a:spcPct val="80000"/>
              </a:lnSpc>
            </a:pPr>
            <a:r>
              <a:rPr lang="de-DE" sz="2000" dirty="0" smtClean="0"/>
              <a:t>Bitte denken Sie daran, dass wir stets Ihre aktuellen Daten (Handy-nummer, E-Mail-Adresse, Wohnanschrift), Geherlaubnisse (allgemein oder um 14:30/16/17 Uhr) und Einverständniserklärungen vorliegen haben müssen.</a:t>
            </a:r>
          </a:p>
          <a:p>
            <a:pPr>
              <a:lnSpc>
                <a:spcPct val="80000"/>
              </a:lnSpc>
            </a:pPr>
            <a:r>
              <a:rPr lang="de-DE" sz="2000" dirty="0" smtClean="0"/>
              <a:t>Alle vertraglichen Regelungen (außer </a:t>
            </a:r>
            <a:r>
              <a:rPr lang="de-DE" sz="2000" dirty="0" err="1" smtClean="0"/>
              <a:t>Sepa</a:t>
            </a:r>
            <a:r>
              <a:rPr lang="de-DE" sz="2000" dirty="0" smtClean="0"/>
              <a:t> Mandat) müssen laut Vorgabe von Kita Frankfurt von </a:t>
            </a:r>
            <a:r>
              <a:rPr lang="de-DE" sz="2000" dirty="0" smtClean="0"/>
              <a:t>mindestens einem</a:t>
            </a:r>
            <a:r>
              <a:rPr lang="de-DE" sz="2000" dirty="0" smtClean="0"/>
              <a:t> </a:t>
            </a:r>
            <a:r>
              <a:rPr lang="de-DE" sz="2000" dirty="0" smtClean="0"/>
              <a:t>Sorgeberechtigten unterschrieben werden.</a:t>
            </a:r>
          </a:p>
          <a:p>
            <a:pPr>
              <a:lnSpc>
                <a:spcPct val="80000"/>
              </a:lnSpc>
            </a:pPr>
            <a:r>
              <a:rPr lang="de-DE" sz="2000" dirty="0" smtClean="0"/>
              <a:t>Alle </a:t>
            </a:r>
            <a:r>
              <a:rPr lang="de-DE" sz="2000" dirty="0" smtClean="0"/>
              <a:t>Kinder müssen einen Masernimpfschutz oder eine </a:t>
            </a:r>
            <a:r>
              <a:rPr lang="de-DE" sz="2000" dirty="0" smtClean="0"/>
              <a:t>Masernimmunität </a:t>
            </a:r>
            <a:r>
              <a:rPr lang="de-DE" sz="2000" dirty="0" smtClean="0"/>
              <a:t>mittels ärztl. Attest </a:t>
            </a:r>
            <a:r>
              <a:rPr lang="de-DE" sz="2000" dirty="0" smtClean="0"/>
              <a:t>nachweisen</a:t>
            </a:r>
            <a:r>
              <a:rPr lang="de-DE" sz="2000" dirty="0"/>
              <a:t> </a:t>
            </a:r>
            <a:r>
              <a:rPr lang="de-DE" sz="2000" dirty="0" smtClean="0"/>
              <a:t>– Nachweis muss der Schule vorgelegt werden</a:t>
            </a:r>
            <a:endParaRPr lang="de-DE" sz="2000" dirty="0" smtClean="0"/>
          </a:p>
          <a:p>
            <a:pPr marL="0" indent="0">
              <a:lnSpc>
                <a:spcPct val="80000"/>
              </a:lnSpc>
              <a:buNone/>
            </a:pPr>
            <a:endParaRPr lang="de-DE" sz="2000" dirty="0" smtClean="0"/>
          </a:p>
        </p:txBody>
      </p:sp>
      <p:pic>
        <p:nvPicPr>
          <p:cNvPr id="31748" name="Bild 2" descr="https://t2.ftcdn.net/jpg/00/06/07/03/400_F_6070389_4i43I23LCkPSU0iMvrIaXM9FPvPJnO8h.jpg"/>
          <p:cNvPicPr>
            <a:picLocks noChangeAspect="1" noChangeArrowheads="1"/>
          </p:cNvPicPr>
          <p:nvPr/>
        </p:nvPicPr>
        <p:blipFill>
          <a:blip r:embed="rId2"/>
          <a:srcRect/>
          <a:stretch>
            <a:fillRect/>
          </a:stretch>
        </p:blipFill>
        <p:spPr bwMode="auto">
          <a:xfrm>
            <a:off x="3563938" y="1036960"/>
            <a:ext cx="2032000" cy="2032000"/>
          </a:xfrm>
          <a:prstGeom prst="rect">
            <a:avLst/>
          </a:prstGeom>
          <a:noFill/>
          <a:ln w="9525">
            <a:noFill/>
            <a:miter lim="800000"/>
            <a:headEnd/>
            <a:tailEnd/>
          </a:ln>
        </p:spPr>
      </p:pic>
      <p:pic>
        <p:nvPicPr>
          <p:cNvPr id="31749" name="Picture 3"/>
          <p:cNvPicPr>
            <a:picLocks noChangeAspect="1" noChangeArrowheads="1"/>
          </p:cNvPicPr>
          <p:nvPr/>
        </p:nvPicPr>
        <p:blipFill>
          <a:blip r:embed="rId3"/>
          <a:srcRect/>
          <a:stretch>
            <a:fillRect/>
          </a:stretch>
        </p:blipFill>
        <p:spPr bwMode="auto">
          <a:xfrm>
            <a:off x="107950" y="115888"/>
            <a:ext cx="354013" cy="360362"/>
          </a:xfrm>
          <a:prstGeom prst="rect">
            <a:avLst/>
          </a:prstGeom>
          <a:noFill/>
          <a:ln w="9525">
            <a:noFill/>
            <a:miter lim="800000"/>
            <a:headEnd/>
            <a:tailEnd/>
          </a:ln>
        </p:spPr>
      </p:pic>
      <p:sp>
        <p:nvSpPr>
          <p:cNvPr id="7" name="Rectangle 2"/>
          <p:cNvSpPr>
            <a:spLocks/>
          </p:cNvSpPr>
          <p:nvPr/>
        </p:nvSpPr>
        <p:spPr bwMode="auto">
          <a:xfrm>
            <a:off x="468313" y="260350"/>
            <a:ext cx="8229600" cy="1143000"/>
          </a:xfrm>
          <a:prstGeom prst="rect">
            <a:avLst/>
          </a:prstGeom>
          <a:noFill/>
          <a:ln w="9525">
            <a:noFill/>
            <a:miter lim="800000"/>
            <a:headEnd/>
            <a:tailEnd/>
          </a:ln>
        </p:spPr>
        <p:txBody>
          <a:bodyPr anchor="ctr"/>
          <a:lstStyle/>
          <a:p>
            <a:pPr algn="ctr" eaLnBrk="0" hangingPunct="0"/>
            <a:r>
              <a:rPr lang="de-DE" sz="3600" b="1" dirty="0" smtClean="0">
                <a:latin typeface="Calibri" pitchFamily="34" charset="0"/>
              </a:rPr>
              <a:t>Wichtiges zum Vertrag</a:t>
            </a:r>
            <a:endParaRPr lang="de-DE" sz="3600" b="1" dirty="0">
              <a:latin typeface="Calibri" pitchFamily="34" charset="0"/>
            </a:endParaRPr>
          </a:p>
        </p:txBody>
      </p:sp>
      <p:sp>
        <p:nvSpPr>
          <p:cNvPr id="8"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5. Verträge</a:t>
            </a:r>
            <a:endParaRPr lang="de-DE" dirty="0"/>
          </a:p>
        </p:txBody>
      </p:sp>
      <p:sp>
        <p:nvSpPr>
          <p:cNvPr id="2" name="Foliennummernplatzhalter 1"/>
          <p:cNvSpPr>
            <a:spLocks noGrp="1"/>
          </p:cNvSpPr>
          <p:nvPr>
            <p:ph type="sldNum" sz="quarter" idx="12"/>
          </p:nvPr>
        </p:nvSpPr>
        <p:spPr/>
        <p:txBody>
          <a:bodyPr/>
          <a:lstStyle/>
          <a:p>
            <a:pPr>
              <a:defRPr/>
            </a:pPr>
            <a:fld id="{D1876320-C615-44DE-B995-F90F87C95DD3}" type="slidenum">
              <a:rPr lang="de-DE" smtClean="0"/>
              <a:pPr>
                <a:defRPr/>
              </a:pPr>
              <a:t>23</a:t>
            </a:fld>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2CC61606-F206-4B40-876F-BE1E049B7C18}" type="slidenum">
              <a:rPr lang="de-DE"/>
              <a:pPr>
                <a:defRPr/>
              </a:pPr>
              <a:t>24</a:t>
            </a:fld>
            <a:endParaRPr lang="de-DE"/>
          </a:p>
        </p:txBody>
      </p:sp>
      <p:sp>
        <p:nvSpPr>
          <p:cNvPr id="16386" name="Rectangle 2"/>
          <p:cNvSpPr>
            <a:spLocks noGrp="1"/>
          </p:cNvSpPr>
          <p:nvPr>
            <p:ph type="title"/>
          </p:nvPr>
        </p:nvSpPr>
        <p:spPr>
          <a:xfrm>
            <a:off x="457200" y="1844824"/>
            <a:ext cx="8229600" cy="1143000"/>
          </a:xfrm>
        </p:spPr>
        <p:txBody>
          <a:bodyPr/>
          <a:lstStyle/>
          <a:p>
            <a:pPr>
              <a:defRPr/>
            </a:pPr>
            <a:r>
              <a:rPr lang="de-DE" sz="3600" b="1" dirty="0" smtClean="0"/>
              <a:t>6. Unsere Angebote</a:t>
            </a:r>
            <a:endParaRPr lang="de-DE" sz="3600" b="1" dirty="0"/>
          </a:p>
        </p:txBody>
      </p:sp>
      <p:pic>
        <p:nvPicPr>
          <p:cNvPr id="16388" name="Picture 5"/>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Tree>
    <p:extLst>
      <p:ext uri="{BB962C8B-B14F-4D97-AF65-F5344CB8AC3E}">
        <p14:creationId xmlns:p14="http://schemas.microsoft.com/office/powerpoint/2010/main" val="3765748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3DF705B1-A6EA-4E81-9D29-FEF75B34FA3E}" type="slidenum">
              <a:rPr lang="de-DE"/>
              <a:pPr>
                <a:defRPr/>
              </a:pPr>
              <a:t>25</a:t>
            </a:fld>
            <a:endParaRPr lang="de-DE"/>
          </a:p>
        </p:txBody>
      </p:sp>
      <p:sp>
        <p:nvSpPr>
          <p:cNvPr id="34818" name="Inhaltsplatzhalter 2"/>
          <p:cNvSpPr>
            <a:spLocks noGrp="1"/>
          </p:cNvSpPr>
          <p:nvPr>
            <p:ph idx="4294967295"/>
          </p:nvPr>
        </p:nvSpPr>
        <p:spPr>
          <a:xfrm>
            <a:off x="461962" y="3096517"/>
            <a:ext cx="8162925" cy="4652963"/>
          </a:xfrm>
        </p:spPr>
        <p:txBody>
          <a:bodyPr/>
          <a:lstStyle/>
          <a:p>
            <a:r>
              <a:rPr lang="de-DE" sz="2000" dirty="0" smtClean="0"/>
              <a:t>Der 1. Tag der Kinder ist der </a:t>
            </a:r>
            <a:r>
              <a:rPr lang="de-DE" sz="2000" b="1" dirty="0" smtClean="0"/>
              <a:t>26.08.2024</a:t>
            </a:r>
            <a:r>
              <a:rPr lang="de-DE" sz="2000" dirty="0" smtClean="0"/>
              <a:t> </a:t>
            </a:r>
            <a:r>
              <a:rPr lang="de-DE" sz="2000" dirty="0" smtClean="0"/>
              <a:t>(1 Tag vor der Einschulung). An diesem Tag werden alle neuen Erstklässlerinnen und Erstklässler zu einem „Willkommenstag“ von 09:30 bis 11:00 eingeladen. </a:t>
            </a:r>
          </a:p>
          <a:p>
            <a:r>
              <a:rPr lang="de-DE" sz="2000" dirty="0" smtClean="0"/>
              <a:t>Die Orientierungsphase beginnt an diesem „Willkommenstag“ und dauert </a:t>
            </a:r>
            <a:r>
              <a:rPr lang="de-DE" sz="2000" dirty="0" smtClean="0"/>
              <a:t>erfahrungsgemäß bis </a:t>
            </a:r>
            <a:r>
              <a:rPr lang="de-DE" sz="2000" dirty="0" smtClean="0"/>
              <a:t>zu den Herbstferien.</a:t>
            </a:r>
          </a:p>
        </p:txBody>
      </p:sp>
      <p:pic>
        <p:nvPicPr>
          <p:cNvPr id="34819" name="Bild 1" descr="http://grundschule-gresenhorst.de/onlinebilder/Schuljahr%202011-2012/einschulung/einschulung.gif"/>
          <p:cNvPicPr>
            <a:picLocks noChangeAspect="1" noChangeArrowheads="1"/>
          </p:cNvPicPr>
          <p:nvPr/>
        </p:nvPicPr>
        <p:blipFill>
          <a:blip r:embed="rId2"/>
          <a:srcRect/>
          <a:stretch>
            <a:fillRect/>
          </a:stretch>
        </p:blipFill>
        <p:spPr bwMode="auto">
          <a:xfrm>
            <a:off x="2468563" y="1205558"/>
            <a:ext cx="4048125" cy="1503362"/>
          </a:xfrm>
          <a:prstGeom prst="rect">
            <a:avLst/>
          </a:prstGeom>
          <a:noFill/>
          <a:ln w="9525">
            <a:noFill/>
            <a:miter lim="800000"/>
            <a:headEnd/>
            <a:tailEnd/>
          </a:ln>
        </p:spPr>
      </p:pic>
      <p:pic>
        <p:nvPicPr>
          <p:cNvPr id="34821" name="Picture 11"/>
          <p:cNvPicPr>
            <a:picLocks noChangeAspect="1" noChangeArrowheads="1"/>
          </p:cNvPicPr>
          <p:nvPr/>
        </p:nvPicPr>
        <p:blipFill>
          <a:blip r:embed="rId3"/>
          <a:srcRect/>
          <a:stretch>
            <a:fillRect/>
          </a:stretch>
        </p:blipFill>
        <p:spPr bwMode="auto">
          <a:xfrm>
            <a:off x="107950" y="115888"/>
            <a:ext cx="354013" cy="360362"/>
          </a:xfrm>
          <a:prstGeom prst="rect">
            <a:avLst/>
          </a:prstGeom>
          <a:noFill/>
          <a:ln w="9525">
            <a:noFill/>
            <a:miter lim="800000"/>
            <a:headEnd/>
            <a:tailEnd/>
          </a:ln>
        </p:spPr>
      </p:pic>
      <p:sp>
        <p:nvSpPr>
          <p:cNvPr id="8" name="Rectangle 2"/>
          <p:cNvSpPr>
            <a:spLocks/>
          </p:cNvSpPr>
          <p:nvPr/>
        </p:nvSpPr>
        <p:spPr bwMode="auto">
          <a:xfrm>
            <a:off x="468313" y="260350"/>
            <a:ext cx="8229600" cy="1143000"/>
          </a:xfrm>
          <a:prstGeom prst="rect">
            <a:avLst/>
          </a:prstGeom>
          <a:noFill/>
          <a:ln w="9525">
            <a:noFill/>
            <a:miter lim="800000"/>
            <a:headEnd/>
            <a:tailEnd/>
          </a:ln>
        </p:spPr>
        <p:txBody>
          <a:bodyPr anchor="ctr"/>
          <a:lstStyle/>
          <a:p>
            <a:pPr algn="ctr" eaLnBrk="0" hangingPunct="0"/>
            <a:r>
              <a:rPr lang="de-DE" sz="3600" b="1" dirty="0" smtClean="0">
                <a:latin typeface="Calibri" pitchFamily="34" charset="0"/>
              </a:rPr>
              <a:t>Wir sind neu in der ESB</a:t>
            </a:r>
            <a:endParaRPr lang="de-DE" sz="3600" b="1" dirty="0">
              <a:latin typeface="Calibri" pitchFamily="34" charset="0"/>
            </a:endParaRPr>
          </a:p>
        </p:txBody>
      </p:sp>
      <p:sp>
        <p:nvSpPr>
          <p:cNvPr id="7"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6. Unsere Angebote</a:t>
            </a: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3DF705B1-A6EA-4E81-9D29-FEF75B34FA3E}" type="slidenum">
              <a:rPr lang="de-DE"/>
              <a:pPr>
                <a:defRPr/>
              </a:pPr>
              <a:t>26</a:t>
            </a:fld>
            <a:endParaRPr lang="de-DE"/>
          </a:p>
        </p:txBody>
      </p:sp>
      <p:sp>
        <p:nvSpPr>
          <p:cNvPr id="34818" name="Inhaltsplatzhalter 2"/>
          <p:cNvSpPr>
            <a:spLocks noGrp="1"/>
          </p:cNvSpPr>
          <p:nvPr>
            <p:ph idx="4294967295"/>
          </p:nvPr>
        </p:nvSpPr>
        <p:spPr>
          <a:xfrm>
            <a:off x="461962" y="3096517"/>
            <a:ext cx="8162925" cy="4652963"/>
          </a:xfrm>
        </p:spPr>
        <p:txBody>
          <a:bodyPr/>
          <a:lstStyle/>
          <a:p>
            <a:r>
              <a:rPr lang="de-DE" sz="2000" dirty="0"/>
              <a:t>Für die neuen Kinder und Eltern gibt es in dieser Orientierungsphase zuständige </a:t>
            </a:r>
            <a:r>
              <a:rPr lang="de-DE" sz="2000" dirty="0" smtClean="0"/>
              <a:t>Mitarbeiterinnen und Mitarbeiter.</a:t>
            </a:r>
          </a:p>
          <a:p>
            <a:r>
              <a:rPr lang="de-DE" sz="2000" dirty="0" smtClean="0"/>
              <a:t>In dieser Zeit werden spezifische Angebote gemacht, die den Kindern ihren Neubeginn erleichtern sollen.</a:t>
            </a:r>
          </a:p>
          <a:p>
            <a:r>
              <a:rPr lang="de-DE" sz="2000" dirty="0" smtClean="0"/>
              <a:t>Die ersten 2 Wochen begleiten wir oder die Lehrkraft die Kinder nach dem Unterricht von ihrem Klassenraum zur ESB oder zum Mittagessen.</a:t>
            </a:r>
          </a:p>
          <a:p>
            <a:r>
              <a:rPr lang="de-DE" sz="2000" dirty="0" smtClean="0"/>
              <a:t>Wir bieten den Eltern </a:t>
            </a:r>
            <a:r>
              <a:rPr lang="de-DE" sz="2000" dirty="0" smtClean="0"/>
              <a:t>Willkommensgespräche oder Elternsprechtage </a:t>
            </a:r>
            <a:r>
              <a:rPr lang="de-DE" sz="2000" dirty="0" smtClean="0"/>
              <a:t>an.</a:t>
            </a:r>
          </a:p>
          <a:p>
            <a:r>
              <a:rPr lang="de-DE" sz="2000" dirty="0" smtClean="0"/>
              <a:t>Wir arbeiten mit den Lehrkräften der Schule zusammen.</a:t>
            </a:r>
          </a:p>
          <a:p>
            <a:endParaRPr lang="de-DE" sz="2000" dirty="0" smtClean="0"/>
          </a:p>
        </p:txBody>
      </p:sp>
      <p:pic>
        <p:nvPicPr>
          <p:cNvPr id="34819" name="Bild 1" descr="http://grundschule-gresenhorst.de/onlinebilder/Schuljahr%202011-2012/einschulung/einschulung.gif"/>
          <p:cNvPicPr>
            <a:picLocks noChangeAspect="1" noChangeArrowheads="1"/>
          </p:cNvPicPr>
          <p:nvPr/>
        </p:nvPicPr>
        <p:blipFill>
          <a:blip r:embed="rId2"/>
          <a:srcRect/>
          <a:stretch>
            <a:fillRect/>
          </a:stretch>
        </p:blipFill>
        <p:spPr bwMode="auto">
          <a:xfrm>
            <a:off x="2468563" y="1205558"/>
            <a:ext cx="4048125" cy="1503362"/>
          </a:xfrm>
          <a:prstGeom prst="rect">
            <a:avLst/>
          </a:prstGeom>
          <a:noFill/>
          <a:ln w="9525">
            <a:noFill/>
            <a:miter lim="800000"/>
            <a:headEnd/>
            <a:tailEnd/>
          </a:ln>
        </p:spPr>
      </p:pic>
      <p:pic>
        <p:nvPicPr>
          <p:cNvPr id="34821" name="Picture 11"/>
          <p:cNvPicPr>
            <a:picLocks noChangeAspect="1" noChangeArrowheads="1"/>
          </p:cNvPicPr>
          <p:nvPr/>
        </p:nvPicPr>
        <p:blipFill>
          <a:blip r:embed="rId3"/>
          <a:srcRect/>
          <a:stretch>
            <a:fillRect/>
          </a:stretch>
        </p:blipFill>
        <p:spPr bwMode="auto">
          <a:xfrm>
            <a:off x="107950" y="115888"/>
            <a:ext cx="354013" cy="360362"/>
          </a:xfrm>
          <a:prstGeom prst="rect">
            <a:avLst/>
          </a:prstGeom>
          <a:noFill/>
          <a:ln w="9525">
            <a:noFill/>
            <a:miter lim="800000"/>
            <a:headEnd/>
            <a:tailEnd/>
          </a:ln>
        </p:spPr>
      </p:pic>
      <p:sp>
        <p:nvSpPr>
          <p:cNvPr id="8" name="Rectangle 2"/>
          <p:cNvSpPr>
            <a:spLocks/>
          </p:cNvSpPr>
          <p:nvPr/>
        </p:nvSpPr>
        <p:spPr bwMode="auto">
          <a:xfrm>
            <a:off x="468313" y="260350"/>
            <a:ext cx="8229600" cy="1143000"/>
          </a:xfrm>
          <a:prstGeom prst="rect">
            <a:avLst/>
          </a:prstGeom>
          <a:noFill/>
          <a:ln w="9525">
            <a:noFill/>
            <a:miter lim="800000"/>
            <a:headEnd/>
            <a:tailEnd/>
          </a:ln>
        </p:spPr>
        <p:txBody>
          <a:bodyPr anchor="ctr"/>
          <a:lstStyle/>
          <a:p>
            <a:pPr algn="ctr" eaLnBrk="0" hangingPunct="0"/>
            <a:r>
              <a:rPr lang="de-DE" sz="3600" b="1" dirty="0" smtClean="0">
                <a:latin typeface="Calibri" pitchFamily="34" charset="0"/>
              </a:rPr>
              <a:t>Wir sind neu in der ESB</a:t>
            </a:r>
            <a:endParaRPr lang="de-DE" sz="3600" b="1" dirty="0">
              <a:latin typeface="Calibri" pitchFamily="34" charset="0"/>
            </a:endParaRPr>
          </a:p>
        </p:txBody>
      </p:sp>
      <p:sp>
        <p:nvSpPr>
          <p:cNvPr id="9"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6. Unsere Angebote</a:t>
            </a:r>
            <a:endParaRPr lang="de-DE" dirty="0"/>
          </a:p>
        </p:txBody>
      </p:sp>
    </p:spTree>
    <p:extLst>
      <p:ext uri="{BB962C8B-B14F-4D97-AF65-F5344CB8AC3E}">
        <p14:creationId xmlns:p14="http://schemas.microsoft.com/office/powerpoint/2010/main" val="1733992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5"/>
          <p:cNvSpPr>
            <a:spLocks noGrp="1"/>
          </p:cNvSpPr>
          <p:nvPr>
            <p:ph type="sldNum" sz="quarter" idx="12"/>
          </p:nvPr>
        </p:nvSpPr>
        <p:spPr/>
        <p:txBody>
          <a:bodyPr/>
          <a:lstStyle/>
          <a:p>
            <a:pPr>
              <a:defRPr/>
            </a:pPr>
            <a:fld id="{57B44810-59B5-49AD-A66B-EE2598DC3B58}" type="slidenum">
              <a:rPr lang="de-DE"/>
              <a:pPr>
                <a:defRPr/>
              </a:pPr>
              <a:t>27</a:t>
            </a:fld>
            <a:endParaRPr lang="de-DE"/>
          </a:p>
        </p:txBody>
      </p:sp>
      <p:sp>
        <p:nvSpPr>
          <p:cNvPr id="36866" name="Titel 1"/>
          <p:cNvSpPr>
            <a:spLocks noGrp="1"/>
          </p:cNvSpPr>
          <p:nvPr>
            <p:ph type="title" idx="4294967295"/>
          </p:nvPr>
        </p:nvSpPr>
        <p:spPr/>
        <p:txBody>
          <a:bodyPr/>
          <a:lstStyle/>
          <a:p>
            <a:r>
              <a:rPr lang="de-DE" sz="3600" b="1" dirty="0" smtClean="0"/>
              <a:t>Auszugsweise Angebote der ESB</a:t>
            </a:r>
          </a:p>
        </p:txBody>
      </p:sp>
      <p:sp>
        <p:nvSpPr>
          <p:cNvPr id="36867" name="Inhaltsplatzhalter 2"/>
          <p:cNvSpPr>
            <a:spLocks noGrp="1"/>
          </p:cNvSpPr>
          <p:nvPr>
            <p:ph idx="4294967295"/>
          </p:nvPr>
        </p:nvSpPr>
        <p:spPr>
          <a:xfrm>
            <a:off x="82550" y="1484313"/>
            <a:ext cx="2241550" cy="5113337"/>
          </a:xfrm>
          <a:ln w="19050">
            <a:solidFill>
              <a:schemeClr val="tx1"/>
            </a:solidFill>
          </a:ln>
        </p:spPr>
        <p:txBody>
          <a:bodyPr/>
          <a:lstStyle/>
          <a:p>
            <a:pPr marL="0" indent="0" algn="ctr">
              <a:buFont typeface="Arial" charset="0"/>
              <a:buNone/>
            </a:pPr>
            <a:r>
              <a:rPr lang="de-DE" sz="2000" u="sng" dirty="0" smtClean="0"/>
              <a:t>Sport/Bewegung</a:t>
            </a:r>
          </a:p>
          <a:p>
            <a:pPr marL="0" indent="0" algn="ctr">
              <a:buFont typeface="Arial" charset="0"/>
              <a:buNone/>
            </a:pPr>
            <a:endParaRPr lang="de-DE" sz="2000" u="sng" dirty="0" smtClean="0"/>
          </a:p>
          <a:p>
            <a:pPr marL="0" indent="0" algn="ctr">
              <a:buFont typeface="Arial" charset="0"/>
              <a:buNone/>
            </a:pPr>
            <a:endParaRPr lang="de-DE" sz="1000" u="sng" dirty="0" smtClean="0"/>
          </a:p>
          <a:p>
            <a:pPr marL="0" indent="0">
              <a:buFontTx/>
              <a:buChar char="-"/>
            </a:pPr>
            <a:r>
              <a:rPr lang="de-DE" sz="2000" dirty="0" smtClean="0"/>
              <a:t>Fußball + Kita-Cup</a:t>
            </a:r>
          </a:p>
          <a:p>
            <a:pPr marL="0" indent="0">
              <a:buFontTx/>
              <a:buChar char="-"/>
            </a:pPr>
            <a:r>
              <a:rPr lang="de-DE" sz="2000" dirty="0" smtClean="0"/>
              <a:t>Schwimmen</a:t>
            </a:r>
          </a:p>
          <a:p>
            <a:pPr marL="0" indent="0">
              <a:buFontTx/>
              <a:buChar char="-"/>
            </a:pPr>
            <a:r>
              <a:rPr lang="de-DE" sz="2000" dirty="0" smtClean="0"/>
              <a:t>Außengelände</a:t>
            </a:r>
          </a:p>
          <a:p>
            <a:pPr marL="0" indent="0">
              <a:buFontTx/>
              <a:buChar char="-"/>
            </a:pPr>
            <a:r>
              <a:rPr lang="de-DE" sz="2000" dirty="0" smtClean="0"/>
              <a:t>Spielplatz</a:t>
            </a:r>
          </a:p>
          <a:p>
            <a:pPr marL="0" indent="0">
              <a:buFontTx/>
              <a:buChar char="-"/>
            </a:pPr>
            <a:r>
              <a:rPr lang="de-DE" sz="2000" dirty="0" smtClean="0"/>
              <a:t>Ostpark</a:t>
            </a:r>
          </a:p>
          <a:p>
            <a:pPr marL="0" indent="0">
              <a:buFontTx/>
              <a:buChar char="-"/>
            </a:pPr>
            <a:r>
              <a:rPr lang="de-DE" sz="2000" dirty="0" smtClean="0"/>
              <a:t>Turnhalle</a:t>
            </a:r>
          </a:p>
          <a:p>
            <a:pPr marL="0" indent="0">
              <a:buFontTx/>
              <a:buChar char="-"/>
            </a:pPr>
            <a:r>
              <a:rPr lang="de-DE" sz="2000" dirty="0" smtClean="0"/>
              <a:t>Leichtathletik </a:t>
            </a:r>
          </a:p>
          <a:p>
            <a:pPr marL="0" indent="0">
              <a:buFontTx/>
              <a:buChar char="-"/>
            </a:pPr>
            <a:r>
              <a:rPr lang="de-DE" sz="2000" dirty="0" smtClean="0"/>
              <a:t>Yoga</a:t>
            </a:r>
          </a:p>
          <a:p>
            <a:pPr marL="0" indent="0">
              <a:buFontTx/>
              <a:buChar char="-"/>
            </a:pPr>
            <a:r>
              <a:rPr lang="de-DE" sz="2000" dirty="0" smtClean="0"/>
              <a:t>Tischtennis</a:t>
            </a:r>
          </a:p>
          <a:p>
            <a:pPr marL="0" indent="0">
              <a:buFontTx/>
              <a:buChar char="-"/>
            </a:pPr>
            <a:r>
              <a:rPr lang="de-DE" sz="2000" dirty="0" smtClean="0"/>
              <a:t>Federball</a:t>
            </a:r>
          </a:p>
          <a:p>
            <a:pPr marL="0" indent="0">
              <a:buFontTx/>
              <a:buChar char="-"/>
            </a:pPr>
            <a:endParaRPr lang="de-DE" sz="2000" dirty="0" smtClean="0"/>
          </a:p>
          <a:p>
            <a:pPr marL="0" indent="0">
              <a:buFontTx/>
              <a:buChar char="-"/>
            </a:pPr>
            <a:endParaRPr lang="de-DE" sz="2000" dirty="0" smtClean="0"/>
          </a:p>
          <a:p>
            <a:pPr marL="0" indent="0">
              <a:buFontTx/>
              <a:buChar char="-"/>
            </a:pPr>
            <a:endParaRPr lang="de-DE" sz="2000" dirty="0" smtClean="0"/>
          </a:p>
        </p:txBody>
      </p:sp>
      <p:sp>
        <p:nvSpPr>
          <p:cNvPr id="36868" name="Inhaltsplatzhalter 2"/>
          <p:cNvSpPr txBox="1">
            <a:spLocks/>
          </p:cNvSpPr>
          <p:nvPr/>
        </p:nvSpPr>
        <p:spPr bwMode="auto">
          <a:xfrm>
            <a:off x="2324100" y="1484313"/>
            <a:ext cx="2243138" cy="5113337"/>
          </a:xfrm>
          <a:prstGeom prst="rect">
            <a:avLst/>
          </a:prstGeom>
          <a:noFill/>
          <a:ln w="19050">
            <a:solidFill>
              <a:schemeClr val="tx1"/>
            </a:solidFill>
            <a:miter lim="800000"/>
            <a:headEnd/>
            <a:tailEnd/>
          </a:ln>
        </p:spPr>
        <p:txBody>
          <a:bodyPr/>
          <a:lstStyle/>
          <a:p>
            <a:pPr algn="ctr">
              <a:spcBef>
                <a:spcPct val="20000"/>
              </a:spcBef>
              <a:buFont typeface="Arial" charset="0"/>
              <a:buNone/>
            </a:pPr>
            <a:r>
              <a:rPr lang="de-DE" sz="2000" u="sng" dirty="0">
                <a:latin typeface="Calibri" pitchFamily="34" charset="0"/>
              </a:rPr>
              <a:t>Spiele</a:t>
            </a:r>
          </a:p>
          <a:p>
            <a:pPr algn="ctr">
              <a:spcBef>
                <a:spcPct val="20000"/>
              </a:spcBef>
              <a:buFont typeface="Arial" charset="0"/>
              <a:buNone/>
            </a:pPr>
            <a:endParaRPr lang="de-DE" sz="2000" u="sng" dirty="0">
              <a:latin typeface="Calibri" pitchFamily="34" charset="0"/>
            </a:endParaRPr>
          </a:p>
          <a:p>
            <a:pPr algn="ctr">
              <a:spcBef>
                <a:spcPct val="20000"/>
              </a:spcBef>
              <a:buFont typeface="Arial" charset="0"/>
              <a:buNone/>
            </a:pPr>
            <a:endParaRPr lang="de-DE" sz="1000" u="sng" dirty="0">
              <a:latin typeface="Calibri" pitchFamily="34" charset="0"/>
            </a:endParaRPr>
          </a:p>
          <a:p>
            <a:pPr>
              <a:spcBef>
                <a:spcPct val="20000"/>
              </a:spcBef>
              <a:buFontTx/>
              <a:buChar char="-"/>
            </a:pPr>
            <a:r>
              <a:rPr lang="de-DE" sz="2000" dirty="0">
                <a:latin typeface="Calibri" pitchFamily="34" charset="0"/>
              </a:rPr>
              <a:t>Billard</a:t>
            </a:r>
          </a:p>
          <a:p>
            <a:pPr>
              <a:spcBef>
                <a:spcPct val="20000"/>
              </a:spcBef>
              <a:buFontTx/>
              <a:buChar char="-"/>
            </a:pPr>
            <a:r>
              <a:rPr lang="de-DE" sz="2000" dirty="0" smtClean="0">
                <a:latin typeface="Calibri" pitchFamily="34" charset="0"/>
              </a:rPr>
              <a:t>PC-Angebote</a:t>
            </a:r>
            <a:endParaRPr lang="de-DE" sz="2000" dirty="0">
              <a:latin typeface="Calibri" pitchFamily="34" charset="0"/>
            </a:endParaRPr>
          </a:p>
          <a:p>
            <a:pPr>
              <a:spcBef>
                <a:spcPct val="20000"/>
              </a:spcBef>
              <a:buFontTx/>
              <a:buChar char="-"/>
            </a:pPr>
            <a:r>
              <a:rPr lang="de-DE" sz="2000" dirty="0">
                <a:latin typeface="Calibri" pitchFamily="34" charset="0"/>
              </a:rPr>
              <a:t>Brett- und</a:t>
            </a:r>
          </a:p>
          <a:p>
            <a:pPr>
              <a:spcBef>
                <a:spcPct val="20000"/>
              </a:spcBef>
            </a:pPr>
            <a:r>
              <a:rPr lang="de-DE" sz="2000" dirty="0">
                <a:latin typeface="Calibri" pitchFamily="34" charset="0"/>
              </a:rPr>
              <a:t>  </a:t>
            </a:r>
            <a:r>
              <a:rPr lang="de-DE" sz="2000" dirty="0" smtClean="0">
                <a:latin typeface="Calibri" pitchFamily="34" charset="0"/>
              </a:rPr>
              <a:t>Kartenspiele</a:t>
            </a:r>
            <a:endParaRPr lang="de-DE" sz="2000" dirty="0">
              <a:solidFill>
                <a:srgbClr val="FF0000"/>
              </a:solidFill>
              <a:latin typeface="Calibri" pitchFamily="34" charset="0"/>
            </a:endParaRPr>
          </a:p>
          <a:p>
            <a:pPr>
              <a:spcBef>
                <a:spcPct val="20000"/>
              </a:spcBef>
              <a:buFontTx/>
              <a:buChar char="-"/>
            </a:pPr>
            <a:r>
              <a:rPr lang="de-DE" sz="2000" dirty="0">
                <a:latin typeface="Calibri" pitchFamily="34" charset="0"/>
              </a:rPr>
              <a:t>Rollenspiele</a:t>
            </a:r>
          </a:p>
          <a:p>
            <a:pPr>
              <a:spcBef>
                <a:spcPct val="20000"/>
              </a:spcBef>
              <a:buFontTx/>
              <a:buChar char="-"/>
            </a:pPr>
            <a:r>
              <a:rPr lang="de-DE" sz="2000" dirty="0">
                <a:latin typeface="Calibri" pitchFamily="34" charset="0"/>
              </a:rPr>
              <a:t>Bau- und</a:t>
            </a:r>
          </a:p>
          <a:p>
            <a:pPr>
              <a:spcBef>
                <a:spcPct val="20000"/>
              </a:spcBef>
            </a:pPr>
            <a:r>
              <a:rPr lang="de-DE" sz="2000" dirty="0">
                <a:latin typeface="Calibri" pitchFamily="34" charset="0"/>
              </a:rPr>
              <a:t>  Konstruktions-</a:t>
            </a:r>
          </a:p>
          <a:p>
            <a:pPr>
              <a:spcBef>
                <a:spcPct val="20000"/>
              </a:spcBef>
            </a:pPr>
            <a:r>
              <a:rPr lang="de-DE" sz="2000" dirty="0">
                <a:latin typeface="Calibri" pitchFamily="34" charset="0"/>
              </a:rPr>
              <a:t>  ecken</a:t>
            </a:r>
          </a:p>
          <a:p>
            <a:pPr>
              <a:spcBef>
                <a:spcPct val="20000"/>
              </a:spcBef>
            </a:pPr>
            <a:r>
              <a:rPr lang="de-DE" sz="2000" dirty="0">
                <a:latin typeface="Calibri" pitchFamily="34" charset="0"/>
              </a:rPr>
              <a:t>-</a:t>
            </a:r>
            <a:r>
              <a:rPr lang="de-DE" sz="2000" dirty="0" smtClean="0">
                <a:latin typeface="Calibri" pitchFamily="34" charset="0"/>
              </a:rPr>
              <a:t>Schach-Turniere</a:t>
            </a:r>
          </a:p>
        </p:txBody>
      </p:sp>
      <p:sp>
        <p:nvSpPr>
          <p:cNvPr id="36869" name="Inhaltsplatzhalter 2"/>
          <p:cNvSpPr txBox="1">
            <a:spLocks/>
          </p:cNvSpPr>
          <p:nvPr/>
        </p:nvSpPr>
        <p:spPr bwMode="auto">
          <a:xfrm>
            <a:off x="4560888" y="1484313"/>
            <a:ext cx="2243137" cy="5113337"/>
          </a:xfrm>
          <a:prstGeom prst="rect">
            <a:avLst/>
          </a:prstGeom>
          <a:noFill/>
          <a:ln w="19050">
            <a:solidFill>
              <a:schemeClr val="tx1"/>
            </a:solidFill>
            <a:miter lim="800000"/>
            <a:headEnd/>
            <a:tailEnd/>
          </a:ln>
        </p:spPr>
        <p:txBody>
          <a:bodyPr/>
          <a:lstStyle/>
          <a:p>
            <a:pPr algn="ctr">
              <a:spcBef>
                <a:spcPct val="20000"/>
              </a:spcBef>
              <a:buFont typeface="Arial" charset="0"/>
              <a:buNone/>
            </a:pPr>
            <a:r>
              <a:rPr lang="de-DE" sz="2000" u="sng" dirty="0">
                <a:latin typeface="Calibri" pitchFamily="34" charset="0"/>
              </a:rPr>
              <a:t>Forschen/</a:t>
            </a:r>
          </a:p>
          <a:p>
            <a:pPr algn="ctr">
              <a:spcBef>
                <a:spcPct val="20000"/>
              </a:spcBef>
              <a:buFont typeface="Arial" charset="0"/>
              <a:buNone/>
            </a:pPr>
            <a:r>
              <a:rPr lang="de-DE" sz="2000" u="sng" dirty="0">
                <a:latin typeface="Calibri" pitchFamily="34" charset="0"/>
              </a:rPr>
              <a:t>Entdecken</a:t>
            </a:r>
          </a:p>
          <a:p>
            <a:pPr algn="ctr">
              <a:spcBef>
                <a:spcPct val="20000"/>
              </a:spcBef>
              <a:buFont typeface="Arial" charset="0"/>
              <a:buNone/>
            </a:pPr>
            <a:endParaRPr lang="de-DE" sz="1000" u="sng" dirty="0">
              <a:latin typeface="Calibri" pitchFamily="34" charset="0"/>
            </a:endParaRPr>
          </a:p>
          <a:p>
            <a:pPr>
              <a:spcBef>
                <a:spcPct val="20000"/>
              </a:spcBef>
              <a:buFontTx/>
              <a:buChar char="-"/>
            </a:pPr>
            <a:r>
              <a:rPr lang="de-DE" sz="2000" dirty="0">
                <a:latin typeface="Calibri" pitchFamily="34" charset="0"/>
              </a:rPr>
              <a:t>Kooperation </a:t>
            </a:r>
          </a:p>
          <a:p>
            <a:pPr>
              <a:spcBef>
                <a:spcPct val="20000"/>
              </a:spcBef>
              <a:buFont typeface="Arial" charset="0"/>
              <a:buNone/>
            </a:pPr>
            <a:r>
              <a:rPr lang="de-DE" sz="2000" dirty="0">
                <a:latin typeface="Calibri" pitchFamily="34" charset="0"/>
              </a:rPr>
              <a:t>  mit dem</a:t>
            </a:r>
          </a:p>
          <a:p>
            <a:pPr>
              <a:spcBef>
                <a:spcPct val="20000"/>
              </a:spcBef>
              <a:buFont typeface="Arial" charset="0"/>
              <a:buNone/>
            </a:pPr>
            <a:r>
              <a:rPr lang="de-DE" sz="2000" dirty="0">
                <a:latin typeface="Calibri" pitchFamily="34" charset="0"/>
              </a:rPr>
              <a:t>  Senckenberg-</a:t>
            </a:r>
          </a:p>
          <a:p>
            <a:pPr>
              <a:spcBef>
                <a:spcPct val="20000"/>
              </a:spcBef>
              <a:buFont typeface="Arial" charset="0"/>
              <a:buNone/>
            </a:pPr>
            <a:r>
              <a:rPr lang="de-DE" sz="2000" dirty="0">
                <a:latin typeface="Calibri" pitchFamily="34" charset="0"/>
              </a:rPr>
              <a:t>  </a:t>
            </a:r>
            <a:r>
              <a:rPr lang="de-DE" sz="2000" dirty="0" err="1">
                <a:latin typeface="Calibri" pitchFamily="34" charset="0"/>
              </a:rPr>
              <a:t>museum</a:t>
            </a:r>
            <a:endParaRPr lang="de-DE" sz="2000" dirty="0">
              <a:latin typeface="Calibri" pitchFamily="34" charset="0"/>
            </a:endParaRPr>
          </a:p>
          <a:p>
            <a:pPr>
              <a:spcBef>
                <a:spcPct val="20000"/>
              </a:spcBef>
              <a:buFontTx/>
              <a:buChar char="-"/>
            </a:pPr>
            <a:r>
              <a:rPr lang="de-DE" sz="2000" dirty="0">
                <a:latin typeface="Calibri" pitchFamily="34" charset="0"/>
              </a:rPr>
              <a:t>Ausflüge</a:t>
            </a:r>
          </a:p>
          <a:p>
            <a:pPr>
              <a:spcBef>
                <a:spcPct val="20000"/>
              </a:spcBef>
              <a:buFontTx/>
              <a:buChar char="-"/>
            </a:pPr>
            <a:r>
              <a:rPr lang="de-DE" sz="2000" dirty="0">
                <a:latin typeface="Calibri" pitchFamily="34" charset="0"/>
              </a:rPr>
              <a:t>Experimente</a:t>
            </a:r>
          </a:p>
          <a:p>
            <a:pPr>
              <a:spcBef>
                <a:spcPct val="20000"/>
              </a:spcBef>
              <a:buFontTx/>
              <a:buChar char="-"/>
            </a:pPr>
            <a:r>
              <a:rPr lang="de-DE" sz="2000" dirty="0" smtClean="0">
                <a:latin typeface="Calibri" pitchFamily="34" charset="0"/>
              </a:rPr>
              <a:t>Kochen/Backen</a:t>
            </a:r>
            <a:endParaRPr lang="de-DE" sz="2000" dirty="0">
              <a:latin typeface="Calibri" pitchFamily="34" charset="0"/>
            </a:endParaRPr>
          </a:p>
          <a:p>
            <a:pPr>
              <a:spcBef>
                <a:spcPct val="20000"/>
              </a:spcBef>
              <a:buFontTx/>
              <a:buChar char="-"/>
            </a:pPr>
            <a:endParaRPr lang="de-DE" sz="2000" dirty="0">
              <a:latin typeface="Calibri" pitchFamily="34" charset="0"/>
            </a:endParaRPr>
          </a:p>
        </p:txBody>
      </p:sp>
      <p:sp>
        <p:nvSpPr>
          <p:cNvPr id="36870" name="Inhaltsplatzhalter 2"/>
          <p:cNvSpPr txBox="1">
            <a:spLocks/>
          </p:cNvSpPr>
          <p:nvPr/>
        </p:nvSpPr>
        <p:spPr bwMode="auto">
          <a:xfrm>
            <a:off x="6804025" y="1417638"/>
            <a:ext cx="2243138" cy="5113337"/>
          </a:xfrm>
          <a:prstGeom prst="rect">
            <a:avLst/>
          </a:prstGeom>
          <a:noFill/>
          <a:ln w="19050">
            <a:solidFill>
              <a:schemeClr val="tx1"/>
            </a:solidFill>
            <a:miter lim="800000"/>
            <a:headEnd/>
            <a:tailEnd/>
          </a:ln>
        </p:spPr>
        <p:txBody>
          <a:bodyPr/>
          <a:lstStyle/>
          <a:p>
            <a:pPr algn="ctr">
              <a:spcBef>
                <a:spcPct val="20000"/>
              </a:spcBef>
              <a:buFont typeface="Arial" charset="0"/>
              <a:buNone/>
            </a:pPr>
            <a:r>
              <a:rPr lang="de-DE" sz="2000" u="sng" dirty="0">
                <a:latin typeface="Calibri" pitchFamily="34" charset="0"/>
              </a:rPr>
              <a:t>Beteiligung von </a:t>
            </a:r>
            <a:r>
              <a:rPr lang="de-DE" sz="2000" u="sng" dirty="0" smtClean="0">
                <a:latin typeface="Calibri" pitchFamily="34" charset="0"/>
              </a:rPr>
              <a:t>Kindern</a:t>
            </a:r>
          </a:p>
          <a:p>
            <a:pPr algn="ctr">
              <a:spcBef>
                <a:spcPct val="20000"/>
              </a:spcBef>
              <a:buFont typeface="Arial" charset="0"/>
              <a:buNone/>
            </a:pPr>
            <a:endParaRPr lang="de-DE" sz="2000" dirty="0">
              <a:latin typeface="Calibri" pitchFamily="34" charset="0"/>
            </a:endParaRPr>
          </a:p>
          <a:p>
            <a:pPr>
              <a:spcBef>
                <a:spcPct val="20000"/>
              </a:spcBef>
              <a:buFontTx/>
              <a:buChar char="-"/>
            </a:pPr>
            <a:r>
              <a:rPr lang="de-DE" sz="2000" dirty="0">
                <a:latin typeface="Calibri" pitchFamily="34" charset="0"/>
              </a:rPr>
              <a:t>Stufen-/Klassen-</a:t>
            </a:r>
          </a:p>
          <a:p>
            <a:pPr>
              <a:spcBef>
                <a:spcPct val="20000"/>
              </a:spcBef>
            </a:pPr>
            <a:r>
              <a:rPr lang="de-DE" sz="2000" dirty="0">
                <a:latin typeface="Calibri" pitchFamily="34" charset="0"/>
              </a:rPr>
              <a:t>  </a:t>
            </a:r>
            <a:r>
              <a:rPr lang="de-DE" sz="2000" dirty="0" smtClean="0">
                <a:latin typeface="Calibri" pitchFamily="34" charset="0"/>
              </a:rPr>
              <a:t>Treffen</a:t>
            </a:r>
          </a:p>
          <a:p>
            <a:pPr>
              <a:spcBef>
                <a:spcPct val="20000"/>
              </a:spcBef>
            </a:pPr>
            <a:endParaRPr lang="de-DE" sz="2000" dirty="0" smtClean="0">
              <a:solidFill>
                <a:srgbClr val="FF0000"/>
              </a:solidFill>
              <a:latin typeface="Calibri" pitchFamily="34" charset="0"/>
            </a:endParaRPr>
          </a:p>
        </p:txBody>
      </p:sp>
      <p:pic>
        <p:nvPicPr>
          <p:cNvPr id="36871" name="Picture 11"/>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
        <p:nvSpPr>
          <p:cNvPr id="10"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6. Unsere Angebote</a:t>
            </a: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pPr>
              <a:defRPr/>
            </a:pPr>
            <a:fld id="{4E591807-AF22-4A36-B7ED-D3314AFAE6D2}" type="slidenum">
              <a:rPr lang="de-DE"/>
              <a:pPr>
                <a:defRPr/>
              </a:pPr>
              <a:t>28</a:t>
            </a:fld>
            <a:endParaRPr lang="de-DE"/>
          </a:p>
        </p:txBody>
      </p:sp>
      <p:sp>
        <p:nvSpPr>
          <p:cNvPr id="37890" name="Titel 1"/>
          <p:cNvSpPr>
            <a:spLocks noGrp="1"/>
          </p:cNvSpPr>
          <p:nvPr>
            <p:ph type="title" idx="4294967295"/>
          </p:nvPr>
        </p:nvSpPr>
        <p:spPr/>
        <p:txBody>
          <a:bodyPr/>
          <a:lstStyle/>
          <a:p>
            <a:r>
              <a:rPr lang="de-DE" sz="3600" b="1" dirty="0" smtClean="0"/>
              <a:t>Angebote der ESB</a:t>
            </a:r>
          </a:p>
        </p:txBody>
      </p:sp>
      <p:sp>
        <p:nvSpPr>
          <p:cNvPr id="37891" name="Inhaltsplatzhalter 2"/>
          <p:cNvSpPr>
            <a:spLocks noGrp="1"/>
          </p:cNvSpPr>
          <p:nvPr>
            <p:ph idx="4294967295"/>
          </p:nvPr>
        </p:nvSpPr>
        <p:spPr>
          <a:xfrm>
            <a:off x="1187450" y="1484313"/>
            <a:ext cx="2243138" cy="5113337"/>
          </a:xfrm>
          <a:ln w="19050">
            <a:solidFill>
              <a:schemeClr val="tx1"/>
            </a:solidFill>
          </a:ln>
        </p:spPr>
        <p:txBody>
          <a:bodyPr/>
          <a:lstStyle/>
          <a:p>
            <a:pPr marL="0" indent="0" algn="ctr">
              <a:buFont typeface="Arial" charset="0"/>
              <a:buNone/>
            </a:pPr>
            <a:r>
              <a:rPr lang="de-DE" sz="2000" u="sng" dirty="0" smtClean="0"/>
              <a:t>Lesen</a:t>
            </a:r>
          </a:p>
          <a:p>
            <a:pPr marL="0" indent="0" algn="ctr">
              <a:buFont typeface="Arial" charset="0"/>
              <a:buNone/>
            </a:pPr>
            <a:endParaRPr lang="de-DE" sz="2000" u="sng" dirty="0" smtClean="0"/>
          </a:p>
          <a:p>
            <a:pPr marL="0" indent="0" algn="ctr">
              <a:buFont typeface="Arial" charset="0"/>
              <a:buNone/>
            </a:pPr>
            <a:endParaRPr lang="de-DE" sz="1000" u="sng" dirty="0" smtClean="0"/>
          </a:p>
          <a:p>
            <a:pPr marL="0" indent="0">
              <a:buFontTx/>
              <a:buChar char="-"/>
            </a:pPr>
            <a:r>
              <a:rPr lang="de-DE" sz="2000" dirty="0" smtClean="0"/>
              <a:t>Bücherei</a:t>
            </a:r>
            <a:endParaRPr lang="de-DE" sz="2000" dirty="0" smtClean="0"/>
          </a:p>
          <a:p>
            <a:pPr marL="0" indent="0">
              <a:buFontTx/>
              <a:buChar char="-"/>
            </a:pPr>
            <a:r>
              <a:rPr lang="de-DE" sz="2000" dirty="0" smtClean="0"/>
              <a:t>Vorlesen</a:t>
            </a:r>
          </a:p>
          <a:p>
            <a:pPr marL="0" indent="0">
              <a:buFontTx/>
              <a:buChar char="-"/>
            </a:pPr>
            <a:r>
              <a:rPr lang="de-DE" sz="2000" dirty="0" smtClean="0"/>
              <a:t>Zeitschriften-</a:t>
            </a:r>
          </a:p>
          <a:p>
            <a:pPr marL="0" indent="0">
              <a:buFontTx/>
              <a:buNone/>
            </a:pPr>
            <a:r>
              <a:rPr lang="de-DE" sz="2000" dirty="0" smtClean="0"/>
              <a:t>  </a:t>
            </a:r>
            <a:r>
              <a:rPr lang="de-DE" sz="2000" dirty="0" err="1" smtClean="0"/>
              <a:t>abonnements</a:t>
            </a:r>
            <a:endParaRPr lang="de-DE" sz="2000" dirty="0" smtClean="0"/>
          </a:p>
          <a:p>
            <a:pPr marL="0" indent="0">
              <a:buFontTx/>
              <a:buNone/>
            </a:pPr>
            <a:r>
              <a:rPr lang="de-DE" sz="2000" dirty="0" smtClean="0"/>
              <a:t>-</a:t>
            </a:r>
            <a:r>
              <a:rPr lang="de-DE" sz="2000" dirty="0" smtClean="0"/>
              <a:t>Literatur - AG</a:t>
            </a:r>
          </a:p>
          <a:p>
            <a:pPr marL="0" indent="0">
              <a:buFontTx/>
              <a:buChar char="-"/>
            </a:pPr>
            <a:endParaRPr lang="de-DE" sz="2000" dirty="0" smtClean="0"/>
          </a:p>
        </p:txBody>
      </p:sp>
      <p:sp>
        <p:nvSpPr>
          <p:cNvPr id="37892" name="Inhaltsplatzhalter 2"/>
          <p:cNvSpPr txBox="1">
            <a:spLocks/>
          </p:cNvSpPr>
          <p:nvPr/>
        </p:nvSpPr>
        <p:spPr bwMode="auto">
          <a:xfrm>
            <a:off x="3430588" y="1484313"/>
            <a:ext cx="2241550" cy="5113337"/>
          </a:xfrm>
          <a:prstGeom prst="rect">
            <a:avLst/>
          </a:prstGeom>
          <a:noFill/>
          <a:ln w="19050">
            <a:solidFill>
              <a:schemeClr val="tx1"/>
            </a:solidFill>
            <a:miter lim="800000"/>
            <a:headEnd/>
            <a:tailEnd/>
          </a:ln>
        </p:spPr>
        <p:txBody>
          <a:bodyPr/>
          <a:lstStyle/>
          <a:p>
            <a:pPr algn="ctr">
              <a:spcBef>
                <a:spcPct val="20000"/>
              </a:spcBef>
              <a:buFont typeface="Arial" charset="0"/>
              <a:buNone/>
            </a:pPr>
            <a:r>
              <a:rPr lang="de-DE" sz="2000" u="sng" dirty="0">
                <a:latin typeface="Calibri" pitchFamily="34" charset="0"/>
              </a:rPr>
              <a:t>Theater/Film/  Medien</a:t>
            </a:r>
          </a:p>
          <a:p>
            <a:pPr>
              <a:spcBef>
                <a:spcPct val="20000"/>
              </a:spcBef>
              <a:buFont typeface="Arial" charset="0"/>
              <a:buNone/>
            </a:pPr>
            <a:endParaRPr lang="de-DE" sz="2000" dirty="0">
              <a:solidFill>
                <a:srgbClr val="B3A2C7"/>
              </a:solidFill>
              <a:latin typeface="Calibri" pitchFamily="34" charset="0"/>
            </a:endParaRPr>
          </a:p>
          <a:p>
            <a:pPr>
              <a:spcBef>
                <a:spcPct val="20000"/>
              </a:spcBef>
              <a:buFontTx/>
              <a:buChar char="-"/>
            </a:pPr>
            <a:r>
              <a:rPr lang="de-DE" sz="2000" dirty="0">
                <a:latin typeface="Calibri" pitchFamily="34" charset="0"/>
              </a:rPr>
              <a:t>Musik/Tanz</a:t>
            </a:r>
          </a:p>
          <a:p>
            <a:pPr>
              <a:spcBef>
                <a:spcPct val="20000"/>
              </a:spcBef>
              <a:buFontTx/>
              <a:buChar char="-"/>
            </a:pPr>
            <a:r>
              <a:rPr lang="de-DE" sz="2000" dirty="0">
                <a:latin typeface="Calibri" pitchFamily="34" charset="0"/>
              </a:rPr>
              <a:t>Karaoke</a:t>
            </a:r>
          </a:p>
          <a:p>
            <a:pPr>
              <a:spcBef>
                <a:spcPct val="20000"/>
              </a:spcBef>
              <a:buFontTx/>
              <a:buChar char="-"/>
            </a:pPr>
            <a:r>
              <a:rPr lang="de-DE" sz="2000" dirty="0">
                <a:latin typeface="Calibri" pitchFamily="34" charset="0"/>
              </a:rPr>
              <a:t>Trickfilm</a:t>
            </a:r>
          </a:p>
          <a:p>
            <a:pPr>
              <a:spcBef>
                <a:spcPct val="20000"/>
              </a:spcBef>
              <a:buFontTx/>
              <a:buChar char="-"/>
            </a:pPr>
            <a:r>
              <a:rPr lang="de-DE" sz="2000" dirty="0">
                <a:latin typeface="Calibri" pitchFamily="34" charset="0"/>
              </a:rPr>
              <a:t>Spielfilm</a:t>
            </a:r>
          </a:p>
          <a:p>
            <a:pPr>
              <a:spcBef>
                <a:spcPct val="20000"/>
              </a:spcBef>
              <a:buFontTx/>
              <a:buChar char="-"/>
            </a:pPr>
            <a:r>
              <a:rPr lang="de-DE" sz="2000" dirty="0">
                <a:latin typeface="Calibri" pitchFamily="34" charset="0"/>
              </a:rPr>
              <a:t>Reportage</a:t>
            </a:r>
          </a:p>
          <a:p>
            <a:pPr>
              <a:spcBef>
                <a:spcPct val="20000"/>
              </a:spcBef>
              <a:buFontTx/>
              <a:buChar char="-"/>
            </a:pPr>
            <a:r>
              <a:rPr lang="de-DE" sz="2000" dirty="0" smtClean="0">
                <a:latin typeface="Calibri" pitchFamily="34" charset="0"/>
              </a:rPr>
              <a:t>Theater</a:t>
            </a:r>
            <a:endParaRPr lang="de-DE" sz="2000" dirty="0">
              <a:latin typeface="Calibri" pitchFamily="34" charset="0"/>
            </a:endParaRPr>
          </a:p>
        </p:txBody>
      </p:sp>
      <p:sp>
        <p:nvSpPr>
          <p:cNvPr id="37893" name="Inhaltsplatzhalter 2"/>
          <p:cNvSpPr txBox="1">
            <a:spLocks/>
          </p:cNvSpPr>
          <p:nvPr/>
        </p:nvSpPr>
        <p:spPr bwMode="auto">
          <a:xfrm>
            <a:off x="5672138" y="1484313"/>
            <a:ext cx="2241550" cy="5113337"/>
          </a:xfrm>
          <a:prstGeom prst="rect">
            <a:avLst/>
          </a:prstGeom>
          <a:noFill/>
          <a:ln w="19050">
            <a:solidFill>
              <a:schemeClr val="tx1"/>
            </a:solidFill>
            <a:miter lim="800000"/>
            <a:headEnd/>
            <a:tailEnd/>
          </a:ln>
        </p:spPr>
        <p:txBody>
          <a:bodyPr/>
          <a:lstStyle/>
          <a:p>
            <a:pPr algn="ctr">
              <a:spcBef>
                <a:spcPct val="20000"/>
              </a:spcBef>
              <a:buFont typeface="Arial" charset="0"/>
              <a:buNone/>
            </a:pPr>
            <a:r>
              <a:rPr lang="de-DE" sz="2000" u="sng" dirty="0">
                <a:latin typeface="Calibri" pitchFamily="34" charset="0"/>
              </a:rPr>
              <a:t>Kreatives Gestalten</a:t>
            </a:r>
          </a:p>
          <a:p>
            <a:pPr algn="ctr">
              <a:spcBef>
                <a:spcPct val="20000"/>
              </a:spcBef>
              <a:buFont typeface="Arial" charset="0"/>
              <a:buNone/>
            </a:pPr>
            <a:endParaRPr lang="de-DE" sz="2000" u="sng" dirty="0">
              <a:latin typeface="Calibri" pitchFamily="34" charset="0"/>
            </a:endParaRPr>
          </a:p>
          <a:p>
            <a:pPr algn="ctr">
              <a:spcBef>
                <a:spcPct val="20000"/>
              </a:spcBef>
              <a:buFont typeface="Arial" charset="0"/>
              <a:buNone/>
            </a:pPr>
            <a:endParaRPr lang="de-DE" sz="1000" u="sng" dirty="0">
              <a:latin typeface="Calibri" pitchFamily="34" charset="0"/>
            </a:endParaRPr>
          </a:p>
          <a:p>
            <a:pPr>
              <a:spcBef>
                <a:spcPct val="20000"/>
              </a:spcBef>
              <a:buFontTx/>
              <a:buChar char="-"/>
            </a:pPr>
            <a:r>
              <a:rPr lang="de-DE" sz="2000" dirty="0" smtClean="0">
                <a:latin typeface="Calibri" pitchFamily="34" charset="0"/>
              </a:rPr>
              <a:t>Museumsbesuche</a:t>
            </a:r>
            <a:endParaRPr lang="de-DE" sz="2000" dirty="0">
              <a:latin typeface="Calibri" pitchFamily="34" charset="0"/>
            </a:endParaRPr>
          </a:p>
          <a:p>
            <a:pPr>
              <a:spcBef>
                <a:spcPct val="20000"/>
              </a:spcBef>
              <a:buFontTx/>
              <a:buChar char="-"/>
            </a:pPr>
            <a:r>
              <a:rPr lang="de-DE" sz="2000" dirty="0" smtClean="0">
                <a:latin typeface="Calibri" pitchFamily="34" charset="0"/>
              </a:rPr>
              <a:t>Kreativangebote</a:t>
            </a:r>
            <a:endParaRPr lang="de-DE" sz="2000" dirty="0">
              <a:latin typeface="Calibri" pitchFamily="34" charset="0"/>
            </a:endParaRPr>
          </a:p>
          <a:p>
            <a:pPr>
              <a:spcBef>
                <a:spcPct val="20000"/>
              </a:spcBef>
              <a:buFontTx/>
              <a:buChar char="-"/>
            </a:pPr>
            <a:r>
              <a:rPr lang="de-DE" sz="2000" dirty="0" smtClean="0">
                <a:latin typeface="Calibri" pitchFamily="34" charset="0"/>
              </a:rPr>
              <a:t>Häkel</a:t>
            </a:r>
            <a:r>
              <a:rPr lang="de-DE" sz="2000" dirty="0">
                <a:latin typeface="Calibri" pitchFamily="34" charset="0"/>
              </a:rPr>
              <a:t>-</a:t>
            </a:r>
            <a:r>
              <a:rPr lang="de-DE" sz="2000" dirty="0" smtClean="0">
                <a:latin typeface="Calibri" pitchFamily="34" charset="0"/>
              </a:rPr>
              <a:t>AG</a:t>
            </a:r>
          </a:p>
          <a:p>
            <a:pPr>
              <a:spcBef>
                <a:spcPct val="20000"/>
              </a:spcBef>
              <a:buFontTx/>
              <a:buChar char="-"/>
            </a:pPr>
            <a:r>
              <a:rPr lang="de-DE" sz="2000" dirty="0" smtClean="0">
                <a:latin typeface="Calibri" pitchFamily="34" charset="0"/>
              </a:rPr>
              <a:t>Nähen</a:t>
            </a:r>
          </a:p>
          <a:p>
            <a:pPr>
              <a:spcBef>
                <a:spcPct val="20000"/>
              </a:spcBef>
              <a:buFontTx/>
              <a:buChar char="-"/>
            </a:pPr>
            <a:r>
              <a:rPr lang="de-DE" sz="2000" dirty="0" smtClean="0">
                <a:latin typeface="Calibri" pitchFamily="34" charset="0"/>
              </a:rPr>
              <a:t>Filzen</a:t>
            </a:r>
          </a:p>
          <a:p>
            <a:pPr>
              <a:spcBef>
                <a:spcPct val="20000"/>
              </a:spcBef>
              <a:buFontTx/>
              <a:buChar char="-"/>
            </a:pPr>
            <a:r>
              <a:rPr lang="de-DE" sz="2000" dirty="0" smtClean="0">
                <a:latin typeface="Calibri" pitchFamily="34" charset="0"/>
              </a:rPr>
              <a:t>Kunstprojekte</a:t>
            </a:r>
            <a:endParaRPr lang="de-DE" sz="2000" dirty="0">
              <a:latin typeface="Calibri" pitchFamily="34" charset="0"/>
            </a:endParaRPr>
          </a:p>
          <a:p>
            <a:pPr>
              <a:spcBef>
                <a:spcPct val="20000"/>
              </a:spcBef>
              <a:buFontTx/>
              <a:buChar char="-"/>
            </a:pPr>
            <a:endParaRPr lang="de-DE" sz="2000" dirty="0">
              <a:latin typeface="Calibri" pitchFamily="34" charset="0"/>
            </a:endParaRPr>
          </a:p>
        </p:txBody>
      </p:sp>
      <p:pic>
        <p:nvPicPr>
          <p:cNvPr id="37894" name="Picture 11"/>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
        <p:nvSpPr>
          <p:cNvPr id="8"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6. Unsere Angebote</a:t>
            </a: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1"/>
          </p:nvPr>
        </p:nvSpPr>
        <p:spPr>
          <a:xfrm>
            <a:off x="461963" y="1556792"/>
            <a:ext cx="8224837" cy="4799558"/>
          </a:xfrm>
        </p:spPr>
        <p:txBody>
          <a:bodyPr/>
          <a:lstStyle/>
          <a:p>
            <a:pPr marL="342900" indent="-342900" algn="l">
              <a:buFont typeface="Arial" panose="020B0604020202020204" pitchFamily="34" charset="0"/>
              <a:buChar char="•"/>
            </a:pPr>
            <a:r>
              <a:rPr lang="de-DE" sz="2000" dirty="0" smtClean="0">
                <a:solidFill>
                  <a:schemeClr val="tx1"/>
                </a:solidFill>
              </a:rPr>
              <a:t>Die Kinder der ersten und zweiten Klassen müssen nicht für die Ferien angemeldet werden.</a:t>
            </a:r>
          </a:p>
          <a:p>
            <a:pPr marL="342900" indent="-342900" algn="l">
              <a:buFont typeface="Arial" panose="020B0604020202020204" pitchFamily="34" charset="0"/>
              <a:buChar char="•"/>
            </a:pPr>
            <a:r>
              <a:rPr lang="de-DE" sz="2000" dirty="0" smtClean="0">
                <a:solidFill>
                  <a:schemeClr val="tx1"/>
                </a:solidFill>
              </a:rPr>
              <a:t>Wichtig: Die Kinder, die in den Ferien kommen, müssen von den Eltern zum Mittagessen angemeldet sein oder sie haben ausreichend Proviant dabei (der bei uns nicht gekühlt aufbewahrt werden kann).</a:t>
            </a:r>
          </a:p>
          <a:p>
            <a:pPr marL="342900" indent="-342900" algn="l">
              <a:buFont typeface="Arial" panose="020B0604020202020204" pitchFamily="34" charset="0"/>
              <a:buChar char="•"/>
            </a:pPr>
            <a:r>
              <a:rPr lang="de-DE" sz="2000" dirty="0" smtClean="0">
                <a:solidFill>
                  <a:schemeClr val="tx1"/>
                </a:solidFill>
              </a:rPr>
              <a:t>Immer am ersten Wochentag – in der Regel ein Montag – besprechen wir mit den Kindern das Programm der jeweiligen Ferienwoche und fragen die anwesenden Kinder, wer gerne an welchen Angeboten teilnehmen möchte.</a:t>
            </a:r>
          </a:p>
          <a:p>
            <a:pPr marL="342900" indent="-342900" algn="l">
              <a:buFont typeface="Arial" panose="020B0604020202020204" pitchFamily="34" charset="0"/>
              <a:buChar char="•"/>
            </a:pPr>
            <a:r>
              <a:rPr lang="de-DE" sz="2000" dirty="0" smtClean="0">
                <a:solidFill>
                  <a:schemeClr val="tx1"/>
                </a:solidFill>
              </a:rPr>
              <a:t>Nach der Einteilung durch uns finden Ausflüge und kleine Projekte im Haus statt.</a:t>
            </a:r>
          </a:p>
          <a:p>
            <a:pPr marL="342000" indent="-342000" algn="l"/>
            <a:r>
              <a:rPr lang="de-DE" sz="2000" dirty="0" smtClean="0">
                <a:solidFill>
                  <a:schemeClr val="tx1"/>
                </a:solidFill>
              </a:rPr>
              <a:t>	     ODER </a:t>
            </a:r>
          </a:p>
          <a:p>
            <a:pPr marL="342900" indent="-342900" algn="l">
              <a:buFont typeface="Arial" panose="020B0604020202020204" pitchFamily="34" charset="0"/>
              <a:buChar char="•"/>
            </a:pPr>
            <a:r>
              <a:rPr lang="de-DE" sz="2000" dirty="0">
                <a:solidFill>
                  <a:schemeClr val="tx1"/>
                </a:solidFill>
              </a:rPr>
              <a:t>D</a:t>
            </a:r>
            <a:r>
              <a:rPr lang="de-DE" sz="2000" dirty="0" smtClean="0">
                <a:solidFill>
                  <a:schemeClr val="tx1"/>
                </a:solidFill>
              </a:rPr>
              <a:t>ie Kinder haben die Gelegenheit, selbstbestimmt frei zu spielen und ihren Tag zu gestalten.</a:t>
            </a:r>
            <a:endParaRPr lang="de-DE" sz="2000" dirty="0">
              <a:solidFill>
                <a:schemeClr val="tx1"/>
              </a:solidFill>
            </a:endParaRPr>
          </a:p>
        </p:txBody>
      </p:sp>
      <p:sp>
        <p:nvSpPr>
          <p:cNvPr id="3" name="Foliennummernplatzhalter 2"/>
          <p:cNvSpPr>
            <a:spLocks noGrp="1"/>
          </p:cNvSpPr>
          <p:nvPr>
            <p:ph type="sldNum" sz="quarter" idx="12"/>
          </p:nvPr>
        </p:nvSpPr>
        <p:spPr/>
        <p:txBody>
          <a:bodyPr/>
          <a:lstStyle/>
          <a:p>
            <a:pPr>
              <a:defRPr/>
            </a:pPr>
            <a:fld id="{B0F4FE89-C87D-4106-96B3-A33B3BB90445}" type="slidenum">
              <a:rPr lang="de-DE" smtClean="0"/>
              <a:pPr>
                <a:defRPr/>
              </a:pPr>
              <a:t>29</a:t>
            </a:fld>
            <a:endParaRPr lang="de-DE"/>
          </a:p>
        </p:txBody>
      </p:sp>
      <p:pic>
        <p:nvPicPr>
          <p:cNvPr id="5" name="Picture 11"/>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
        <p:nvSpPr>
          <p:cNvPr id="7" name="Titel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3600" b="1" dirty="0" smtClean="0"/>
              <a:t>Ferien</a:t>
            </a:r>
          </a:p>
        </p:txBody>
      </p:sp>
      <p:sp>
        <p:nvSpPr>
          <p:cNvPr id="6"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6. Unsere Angebote</a:t>
            </a:r>
            <a:endParaRPr lang="de-DE" dirty="0"/>
          </a:p>
        </p:txBody>
      </p:sp>
    </p:spTree>
    <p:extLst>
      <p:ext uri="{BB962C8B-B14F-4D97-AF65-F5344CB8AC3E}">
        <p14:creationId xmlns:p14="http://schemas.microsoft.com/office/powerpoint/2010/main" val="3650764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2CC61606-F206-4B40-876F-BE1E049B7C18}" type="slidenum">
              <a:rPr lang="de-DE"/>
              <a:pPr>
                <a:defRPr/>
              </a:pPr>
              <a:t>3</a:t>
            </a:fld>
            <a:endParaRPr lang="de-DE"/>
          </a:p>
        </p:txBody>
      </p:sp>
      <p:sp>
        <p:nvSpPr>
          <p:cNvPr id="16386" name="Rectangle 2"/>
          <p:cNvSpPr>
            <a:spLocks noGrp="1"/>
          </p:cNvSpPr>
          <p:nvPr>
            <p:ph type="title"/>
          </p:nvPr>
        </p:nvSpPr>
        <p:spPr>
          <a:xfrm>
            <a:off x="457200" y="1844824"/>
            <a:ext cx="8229600" cy="1143000"/>
          </a:xfrm>
        </p:spPr>
        <p:txBody>
          <a:bodyPr/>
          <a:lstStyle/>
          <a:p>
            <a:r>
              <a:rPr lang="de-DE" sz="3600" b="1" dirty="0">
                <a:latin typeface="Calibri" pitchFamily="34" charset="0"/>
              </a:rPr>
              <a:t>1. Allgemeine Informationen</a:t>
            </a:r>
          </a:p>
        </p:txBody>
      </p:sp>
      <p:pic>
        <p:nvPicPr>
          <p:cNvPr id="16388" name="Picture 5"/>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Tree>
    <p:extLst>
      <p:ext uri="{BB962C8B-B14F-4D97-AF65-F5344CB8AC3E}">
        <p14:creationId xmlns:p14="http://schemas.microsoft.com/office/powerpoint/2010/main" val="3668510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1"/>
          </p:nvPr>
        </p:nvSpPr>
        <p:spPr>
          <a:xfrm>
            <a:off x="461963" y="1556792"/>
            <a:ext cx="8224837" cy="4799558"/>
          </a:xfrm>
        </p:spPr>
        <p:txBody>
          <a:bodyPr/>
          <a:lstStyle/>
          <a:p>
            <a:pPr marL="342900" indent="-342900" algn="l">
              <a:buFont typeface="Arial" panose="020B0604020202020204" pitchFamily="34" charset="0"/>
              <a:buChar char="•"/>
            </a:pPr>
            <a:r>
              <a:rPr lang="de-DE" sz="2000" dirty="0" smtClean="0">
                <a:solidFill>
                  <a:schemeClr val="tx1"/>
                </a:solidFill>
              </a:rPr>
              <a:t>Die Kinder sollten in den Ferien bis spätestens 10:00 Uhr da sein.</a:t>
            </a:r>
          </a:p>
          <a:p>
            <a:pPr marL="342900" indent="-342900" algn="l">
              <a:buFont typeface="Arial" panose="020B0604020202020204" pitchFamily="34" charset="0"/>
              <a:buChar char="•"/>
            </a:pPr>
            <a:endParaRPr lang="de-DE" sz="2000" dirty="0" smtClean="0">
              <a:solidFill>
                <a:schemeClr val="tx1"/>
              </a:solidFill>
            </a:endParaRPr>
          </a:p>
          <a:p>
            <a:pPr marL="342900" indent="-342900" algn="l">
              <a:buFont typeface="Arial" panose="020B0604020202020204" pitchFamily="34" charset="0"/>
              <a:buChar char="•"/>
            </a:pPr>
            <a:r>
              <a:rPr lang="de-DE" sz="2000" dirty="0" smtClean="0">
                <a:solidFill>
                  <a:schemeClr val="tx1"/>
                </a:solidFill>
              </a:rPr>
              <a:t>Wie in der Schulzeit verlassen die Kinder auch in den Ferien die ESB entsprechend ihren Gehzeiten (festgelegte Zeiten oder allgemeine Geherlaubnis). </a:t>
            </a:r>
          </a:p>
          <a:p>
            <a:pPr marL="342900" indent="-342900" algn="l">
              <a:buFont typeface="Arial" panose="020B0604020202020204" pitchFamily="34" charset="0"/>
              <a:buChar char="•"/>
            </a:pPr>
            <a:endParaRPr lang="de-DE" sz="2000" dirty="0" smtClean="0">
              <a:solidFill>
                <a:schemeClr val="tx1"/>
              </a:solidFill>
            </a:endParaRPr>
          </a:p>
          <a:p>
            <a:pPr marL="342900" indent="-342900" algn="l">
              <a:buFont typeface="Arial" panose="020B0604020202020204" pitchFamily="34" charset="0"/>
              <a:buChar char="•"/>
            </a:pPr>
            <a:r>
              <a:rPr lang="de-DE" sz="2000" dirty="0" smtClean="0">
                <a:solidFill>
                  <a:schemeClr val="tx1"/>
                </a:solidFill>
              </a:rPr>
              <a:t>Ausnahme: </a:t>
            </a:r>
            <a:r>
              <a:rPr lang="de-DE" sz="2000" dirty="0">
                <a:solidFill>
                  <a:schemeClr val="tx1"/>
                </a:solidFill>
              </a:rPr>
              <a:t>A</a:t>
            </a:r>
            <a:r>
              <a:rPr lang="de-DE" sz="2000" dirty="0" smtClean="0">
                <a:solidFill>
                  <a:schemeClr val="tx1"/>
                </a:solidFill>
              </a:rPr>
              <a:t>usflüge, die früher beginnen oder länger dauern. Hier bekommen die Kinder von uns einen Infozettel mit nach Hause.</a:t>
            </a:r>
          </a:p>
          <a:p>
            <a:pPr marL="342900" indent="-342900" algn="l">
              <a:buFont typeface="Arial" panose="020B0604020202020204" pitchFamily="34" charset="0"/>
              <a:buChar char="•"/>
            </a:pPr>
            <a:endParaRPr lang="de-DE" sz="2000" dirty="0" smtClean="0">
              <a:solidFill>
                <a:schemeClr val="tx1"/>
              </a:solidFill>
            </a:endParaRPr>
          </a:p>
          <a:p>
            <a:pPr marL="342900" indent="-342900" algn="l">
              <a:buFont typeface="Arial" panose="020B0604020202020204" pitchFamily="34" charset="0"/>
              <a:buChar char="•"/>
            </a:pPr>
            <a:r>
              <a:rPr lang="de-DE" sz="2000" dirty="0" smtClean="0">
                <a:solidFill>
                  <a:schemeClr val="tx1"/>
                </a:solidFill>
              </a:rPr>
              <a:t>Bei Ausflügen sollten die Kinder wettergerecht gekleidet sein und einen Rucksack mit Proviant dabei haben.</a:t>
            </a:r>
          </a:p>
          <a:p>
            <a:pPr algn="l"/>
            <a:endParaRPr lang="de-DE" sz="2000" dirty="0" smtClean="0">
              <a:solidFill>
                <a:schemeClr val="tx1"/>
              </a:solidFill>
            </a:endParaRPr>
          </a:p>
          <a:p>
            <a:pPr algn="l"/>
            <a:endParaRPr lang="de-DE" sz="2000" dirty="0">
              <a:solidFill>
                <a:schemeClr val="tx1"/>
              </a:solidFill>
            </a:endParaRPr>
          </a:p>
        </p:txBody>
      </p:sp>
      <p:sp>
        <p:nvSpPr>
          <p:cNvPr id="3" name="Foliennummernplatzhalter 2"/>
          <p:cNvSpPr>
            <a:spLocks noGrp="1"/>
          </p:cNvSpPr>
          <p:nvPr>
            <p:ph type="sldNum" sz="quarter" idx="12"/>
          </p:nvPr>
        </p:nvSpPr>
        <p:spPr/>
        <p:txBody>
          <a:bodyPr/>
          <a:lstStyle/>
          <a:p>
            <a:pPr>
              <a:defRPr/>
            </a:pPr>
            <a:fld id="{B0F4FE89-C87D-4106-96B3-A33B3BB90445}" type="slidenum">
              <a:rPr lang="de-DE" smtClean="0"/>
              <a:pPr>
                <a:defRPr/>
              </a:pPr>
              <a:t>30</a:t>
            </a:fld>
            <a:endParaRPr lang="de-DE"/>
          </a:p>
        </p:txBody>
      </p:sp>
      <p:pic>
        <p:nvPicPr>
          <p:cNvPr id="5" name="Picture 11"/>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
        <p:nvSpPr>
          <p:cNvPr id="8" name="Titel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3600" b="1" dirty="0" smtClean="0"/>
              <a:t>Ferien</a:t>
            </a:r>
          </a:p>
        </p:txBody>
      </p:sp>
      <p:sp>
        <p:nvSpPr>
          <p:cNvPr id="6"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6. Unsere Angebote</a:t>
            </a:r>
            <a:endParaRPr lang="de-DE" dirty="0"/>
          </a:p>
        </p:txBody>
      </p:sp>
    </p:spTree>
    <p:extLst>
      <p:ext uri="{BB962C8B-B14F-4D97-AF65-F5344CB8AC3E}">
        <p14:creationId xmlns:p14="http://schemas.microsoft.com/office/powerpoint/2010/main" val="2917739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Ein paar Worte zum Schluss</a:t>
            </a:r>
            <a:endParaRPr lang="de-DE" sz="3200" dirty="0"/>
          </a:p>
        </p:txBody>
      </p:sp>
      <p:sp>
        <p:nvSpPr>
          <p:cNvPr id="3" name="Inhaltsplatzhalter 2"/>
          <p:cNvSpPr>
            <a:spLocks noGrp="1"/>
          </p:cNvSpPr>
          <p:nvPr>
            <p:ph idx="1"/>
          </p:nvPr>
        </p:nvSpPr>
        <p:spPr>
          <a:xfrm>
            <a:off x="457200" y="1268760"/>
            <a:ext cx="8229600" cy="5452715"/>
          </a:xfrm>
        </p:spPr>
        <p:txBody>
          <a:bodyPr/>
          <a:lstStyle/>
          <a:p>
            <a:pPr marL="0" indent="0">
              <a:buNone/>
            </a:pPr>
            <a:r>
              <a:rPr lang="de-DE" sz="2000" dirty="0" smtClean="0"/>
              <a:t>Wir betreuen als Schulkinderbetreuung in einem offenen Schulgebäude mit ca. 40 Mitarbeitenden der ESB, </a:t>
            </a:r>
            <a:r>
              <a:rPr lang="de-DE" sz="2000" dirty="0" smtClean="0"/>
              <a:t>Lehrkräften, </a:t>
            </a:r>
            <a:r>
              <a:rPr lang="de-DE" sz="2000" dirty="0" smtClean="0"/>
              <a:t>etc. </a:t>
            </a:r>
            <a:r>
              <a:rPr lang="de-DE" sz="2000" dirty="0" smtClean="0"/>
              <a:t>rund</a:t>
            </a:r>
            <a:r>
              <a:rPr lang="de-DE" sz="2000" dirty="0" smtClean="0"/>
              <a:t> 340 </a:t>
            </a:r>
            <a:r>
              <a:rPr lang="de-DE" sz="2000" dirty="0" smtClean="0"/>
              <a:t>Kinder.</a:t>
            </a:r>
          </a:p>
          <a:p>
            <a:pPr marL="0" indent="0">
              <a:buNone/>
            </a:pPr>
            <a:r>
              <a:rPr lang="de-DE" sz="2000" dirty="0" smtClean="0"/>
              <a:t>Unsere </a:t>
            </a:r>
            <a:r>
              <a:rPr lang="de-DE" sz="2000" dirty="0"/>
              <a:t>Rahmenbedingungen sind </a:t>
            </a:r>
            <a:r>
              <a:rPr lang="de-DE" sz="2000" dirty="0" smtClean="0"/>
              <a:t>weder personell noch räumlich mit </a:t>
            </a:r>
            <a:r>
              <a:rPr lang="de-DE" sz="2000" dirty="0"/>
              <a:t>Kindergärten oder Horten zu vergleichen</a:t>
            </a:r>
            <a:r>
              <a:rPr lang="de-DE" sz="2000" dirty="0" smtClean="0"/>
              <a:t>.</a:t>
            </a:r>
          </a:p>
          <a:p>
            <a:pPr marL="0" indent="0">
              <a:buNone/>
            </a:pPr>
            <a:r>
              <a:rPr lang="de-DE" sz="2000" dirty="0" smtClean="0"/>
              <a:t>Manche Eltern sind in Sorge, dass sich Ihr Kind „alleine“ und ohne „elterliche Unterstützung“ im Schulgebäude mit den vielen neuen Menschen nicht zurechtfindet.</a:t>
            </a:r>
          </a:p>
          <a:p>
            <a:pPr marL="0" indent="0">
              <a:buNone/>
            </a:pPr>
            <a:r>
              <a:rPr lang="de-DE" sz="2000" dirty="0" smtClean="0"/>
              <a:t>Wir haben die Erfahrung gemacht, dass die Kinder sich meistens darauf freuen jetzt Schulkind zu sein und somit auch selbständiger und „größer“ zu werden. </a:t>
            </a:r>
          </a:p>
          <a:p>
            <a:pPr marL="0" indent="0">
              <a:buNone/>
            </a:pPr>
            <a:r>
              <a:rPr lang="de-DE" sz="2000" dirty="0" smtClean="0"/>
              <a:t>Sie „wachsen“ an dieser neuen Herausforderung.</a:t>
            </a:r>
          </a:p>
          <a:p>
            <a:pPr marL="0" indent="0">
              <a:buNone/>
            </a:pPr>
            <a:r>
              <a:rPr lang="de-DE" sz="2000" dirty="0" smtClean="0"/>
              <a:t>Trotz der Größe des Hauses haben wir die Kinder „gut im Blick“.</a:t>
            </a:r>
          </a:p>
          <a:p>
            <a:pPr marL="0" indent="0">
              <a:buNone/>
            </a:pPr>
            <a:r>
              <a:rPr lang="de-DE" sz="2000" dirty="0" smtClean="0"/>
              <a:t>Wir freuen uns darauf, Ihr Kind mit Gelassenheit, Zuversicht und Vertrauen begleiten zu können und wünschen Ihnen alles Gute </a:t>
            </a:r>
            <a:r>
              <a:rPr lang="de-DE" sz="2000" dirty="0" smtClean="0">
                <a:sym typeface="Wingdings" panose="05000000000000000000" pitchFamily="2" charset="2"/>
              </a:rPr>
              <a:t></a:t>
            </a:r>
            <a:endParaRPr lang="de-DE" sz="2000" dirty="0" smtClean="0"/>
          </a:p>
          <a:p>
            <a:pPr marL="0" indent="0">
              <a:buNone/>
            </a:pPr>
            <a:r>
              <a:rPr lang="de-DE" sz="2000" dirty="0" smtClean="0"/>
              <a:t> </a:t>
            </a:r>
          </a:p>
          <a:p>
            <a:pPr marL="0" indent="0">
              <a:buNone/>
            </a:pPr>
            <a:endParaRPr lang="de-DE" sz="2400" dirty="0" smtClean="0"/>
          </a:p>
        </p:txBody>
      </p:sp>
      <p:sp>
        <p:nvSpPr>
          <p:cNvPr id="4" name="Foliennummernplatzhalter 3"/>
          <p:cNvSpPr>
            <a:spLocks noGrp="1"/>
          </p:cNvSpPr>
          <p:nvPr>
            <p:ph type="sldNum" sz="quarter" idx="12"/>
          </p:nvPr>
        </p:nvSpPr>
        <p:spPr/>
        <p:txBody>
          <a:bodyPr/>
          <a:lstStyle/>
          <a:p>
            <a:pPr>
              <a:defRPr/>
            </a:pPr>
            <a:fld id="{A27F56F2-351A-49F0-928B-7DA2D9E3BEAE}" type="slidenum">
              <a:rPr lang="de-DE" smtClean="0"/>
              <a:pPr>
                <a:defRPr/>
              </a:pPr>
              <a:t>31</a:t>
            </a:fld>
            <a:endParaRPr lang="de-DE"/>
          </a:p>
        </p:txBody>
      </p:sp>
    </p:spTree>
    <p:extLst>
      <p:ext uri="{BB962C8B-B14F-4D97-AF65-F5344CB8AC3E}">
        <p14:creationId xmlns:p14="http://schemas.microsoft.com/office/powerpoint/2010/main" val="2903945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D1876320-C615-44DE-B995-F90F87C95DD3}" type="slidenum">
              <a:rPr lang="de-DE" smtClean="0"/>
              <a:pPr>
                <a:defRPr/>
              </a:pPr>
              <a:t>32</a:t>
            </a:fld>
            <a:endParaRPr lang="de-DE"/>
          </a:p>
        </p:txBody>
      </p:sp>
      <p:sp>
        <p:nvSpPr>
          <p:cNvPr id="3" name="Rechteck 2"/>
          <p:cNvSpPr/>
          <p:nvPr/>
        </p:nvSpPr>
        <p:spPr>
          <a:xfrm>
            <a:off x="1043608" y="2348880"/>
            <a:ext cx="7483780" cy="1969770"/>
          </a:xfrm>
          <a:prstGeom prst="rect">
            <a:avLst/>
          </a:prstGeom>
        </p:spPr>
        <p:txBody>
          <a:bodyPr wrap="none">
            <a:spAutoFit/>
          </a:bodyPr>
          <a:lstStyle/>
          <a:p>
            <a:r>
              <a:rPr lang="de-DE" sz="3600" dirty="0" smtClean="0">
                <a:latin typeface="+mn-lt"/>
              </a:rPr>
              <a:t>Wir freuen uns auf Sie und Ihre Kinder!</a:t>
            </a:r>
            <a:endParaRPr lang="de-DE" sz="3600" dirty="0" smtClean="0">
              <a:latin typeface="+mn-lt"/>
            </a:endParaRPr>
          </a:p>
          <a:p>
            <a:endParaRPr lang="de-DE" sz="3600" dirty="0" smtClean="0">
              <a:latin typeface="+mn-lt"/>
            </a:endParaRPr>
          </a:p>
          <a:p>
            <a:pPr algn="ctr"/>
            <a:r>
              <a:rPr lang="de-DE" sz="5000" dirty="0" smtClean="0">
                <a:latin typeface="+mn-lt"/>
                <a:sym typeface="Wingdings" panose="05000000000000000000" pitchFamily="2" charset="2"/>
              </a:rPr>
              <a:t></a:t>
            </a:r>
            <a:endParaRPr lang="de-DE" sz="5000" dirty="0">
              <a:latin typeface="+mn-lt"/>
            </a:endParaRPr>
          </a:p>
        </p:txBody>
      </p:sp>
      <p:pic>
        <p:nvPicPr>
          <p:cNvPr id="4" name="Picture 4"/>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Tree>
    <p:extLst>
      <p:ext uri="{BB962C8B-B14F-4D97-AF65-F5344CB8AC3E}">
        <p14:creationId xmlns:p14="http://schemas.microsoft.com/office/powerpoint/2010/main" val="320006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B8539FEF-A668-4198-821D-706B72545D6E}" type="slidenum">
              <a:rPr lang="de-DE"/>
              <a:pPr>
                <a:defRPr/>
              </a:pPr>
              <a:t>4</a:t>
            </a:fld>
            <a:endParaRPr lang="de-DE" dirty="0"/>
          </a:p>
        </p:txBody>
      </p:sp>
      <p:sp>
        <p:nvSpPr>
          <p:cNvPr id="17410" name="Titel 1"/>
          <p:cNvSpPr>
            <a:spLocks noGrp="1"/>
          </p:cNvSpPr>
          <p:nvPr>
            <p:ph type="title" idx="4294967295"/>
          </p:nvPr>
        </p:nvSpPr>
        <p:spPr>
          <a:xfrm>
            <a:off x="457200" y="3284538"/>
            <a:ext cx="8229600" cy="3168650"/>
          </a:xfrm>
        </p:spPr>
        <p:txBody>
          <a:bodyPr/>
          <a:lstStyle/>
          <a:p>
            <a:r>
              <a:rPr lang="de-DE" sz="2000" u="sng" dirty="0" smtClean="0"/>
              <a:t>Wir betreuen regulär ca. 345 Kinder</a:t>
            </a:r>
            <a:r>
              <a:rPr lang="de-DE" sz="2000" dirty="0" smtClean="0"/>
              <a:t> </a:t>
            </a:r>
            <a:br>
              <a:rPr lang="de-DE" sz="2000" dirty="0" smtClean="0"/>
            </a:br>
            <a:r>
              <a:rPr lang="de-DE" sz="2000" dirty="0" smtClean="0"/>
              <a:t>in </a:t>
            </a:r>
            <a:r>
              <a:rPr lang="de-DE" sz="2000" dirty="0" smtClean="0"/>
              <a:t>der</a:t>
            </a:r>
            <a:r>
              <a:rPr lang="de-DE" sz="2000" b="1" dirty="0" smtClean="0">
                <a:solidFill>
                  <a:srgbClr val="FF0000"/>
                </a:solidFill>
              </a:rPr>
              <a:t> </a:t>
            </a:r>
            <a:r>
              <a:rPr lang="de-DE" sz="2000" dirty="0" smtClean="0"/>
              <a:t>Schulischen Betreuung (1. und 2. Klasse) und im Pakt für den </a:t>
            </a:r>
            <a:r>
              <a:rPr lang="de-DE" sz="2000" dirty="0" smtClean="0"/>
              <a:t>Ganztag </a:t>
            </a:r>
            <a:r>
              <a:rPr lang="de-DE" sz="2000" dirty="0" smtClean="0"/>
              <a:t>(3. und 4. Klasse).</a:t>
            </a:r>
            <a:br>
              <a:rPr lang="de-DE" sz="2000" dirty="0" smtClean="0"/>
            </a:br>
            <a:r>
              <a:rPr lang="de-DE" sz="2000" dirty="0" smtClean="0"/>
              <a:t>Unser Auftrag ist die Bildung, Betreuung und Erziehung von Kindern.</a:t>
            </a:r>
            <a:br>
              <a:rPr lang="de-DE" sz="2000" dirty="0" smtClean="0"/>
            </a:br>
            <a:r>
              <a:rPr lang="de-DE" sz="2000" u="sng" dirty="0" smtClean="0"/>
              <a:t>Dafür stehen uns zur Zeit zur Verfügung</a:t>
            </a:r>
            <a:r>
              <a:rPr lang="de-DE" sz="2000" dirty="0" smtClean="0"/>
              <a:t>:</a:t>
            </a:r>
            <a:br>
              <a:rPr lang="de-DE" sz="2000" dirty="0" smtClean="0"/>
            </a:br>
            <a:r>
              <a:rPr lang="de-DE" sz="2000" dirty="0" smtClean="0"/>
              <a:t>4 Spielräume/Zentralen, Mensa, 1 Kreativraum, 2 Fachräume in multifunktionaler Nutzung, </a:t>
            </a:r>
            <a:r>
              <a:rPr lang="de-DE" sz="2000" dirty="0" smtClean="0"/>
              <a:t>2</a:t>
            </a:r>
            <a:r>
              <a:rPr lang="de-DE" sz="2000" b="1" dirty="0" smtClean="0">
                <a:solidFill>
                  <a:srgbClr val="FF0000"/>
                </a:solidFill>
              </a:rPr>
              <a:t> </a:t>
            </a:r>
            <a:r>
              <a:rPr lang="de-DE" sz="2000" dirty="0" smtClean="0"/>
              <a:t>Schulhöfe, </a:t>
            </a:r>
            <a:r>
              <a:rPr lang="de-DE" sz="2000" dirty="0" smtClean="0"/>
              <a:t>Spielstraße, </a:t>
            </a:r>
            <a:r>
              <a:rPr lang="de-DE" sz="2000" dirty="0" smtClean="0"/>
              <a:t/>
            </a:r>
            <a:br>
              <a:rPr lang="de-DE" sz="2000" dirty="0" smtClean="0"/>
            </a:br>
            <a:r>
              <a:rPr lang="de-DE" sz="2000" dirty="0" smtClean="0"/>
              <a:t>die </a:t>
            </a:r>
            <a:r>
              <a:rPr lang="de-DE" sz="2000" dirty="0" smtClean="0"/>
              <a:t>Turnhalle und das Schwimmbad der Schule;</a:t>
            </a:r>
            <a:br>
              <a:rPr lang="de-DE" sz="2000" dirty="0" smtClean="0"/>
            </a:br>
            <a:r>
              <a:rPr lang="de-DE" sz="2000" dirty="0" smtClean="0"/>
              <a:t>Pädagogische Fachkräfte, Angestellte in der Tätigkeit von Erziehern (ATEs), Honorarkräfte, </a:t>
            </a:r>
            <a:r>
              <a:rPr lang="de-DE" sz="2000" dirty="0" smtClean="0"/>
              <a:t>Praktikanten, </a:t>
            </a:r>
            <a:r>
              <a:rPr lang="de-DE" sz="2000" dirty="0" smtClean="0"/>
              <a:t>sowie 1 Leitung, 3 Stellvertretungen und 1 Koordinationskraft für den Pakt für den Ganztag.</a:t>
            </a:r>
            <a:br>
              <a:rPr lang="de-DE" sz="2000" dirty="0" smtClean="0"/>
            </a:br>
            <a:endParaRPr lang="de-DE" sz="2000" dirty="0" smtClean="0"/>
          </a:p>
        </p:txBody>
      </p:sp>
      <p:pic>
        <p:nvPicPr>
          <p:cNvPr id="17413" name="Picture 5"/>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pic>
        <p:nvPicPr>
          <p:cNvPr id="17414" name="Picture 7" descr="DSC_4323"/>
          <p:cNvPicPr>
            <a:picLocks noChangeAspect="1" noChangeArrowheads="1"/>
          </p:cNvPicPr>
          <p:nvPr/>
        </p:nvPicPr>
        <p:blipFill>
          <a:blip r:embed="rId3"/>
          <a:srcRect/>
          <a:stretch>
            <a:fillRect/>
          </a:stretch>
        </p:blipFill>
        <p:spPr bwMode="auto">
          <a:xfrm>
            <a:off x="3059113" y="900435"/>
            <a:ext cx="3240087" cy="1880493"/>
          </a:xfrm>
          <a:prstGeom prst="rect">
            <a:avLst/>
          </a:prstGeom>
          <a:noFill/>
          <a:ln w="9525">
            <a:noFill/>
            <a:miter lim="800000"/>
            <a:headEnd/>
            <a:tailEnd/>
          </a:ln>
        </p:spPr>
      </p:pic>
      <p:sp>
        <p:nvSpPr>
          <p:cNvPr id="7"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a:t>1. Allgemeine Informationen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66A7D8DD-02C6-4DEA-ABA4-0DAD763A88DC}" type="slidenum">
              <a:rPr lang="de-DE"/>
              <a:pPr>
                <a:defRPr/>
              </a:pPr>
              <a:t>5</a:t>
            </a:fld>
            <a:endParaRPr lang="de-DE"/>
          </a:p>
        </p:txBody>
      </p:sp>
      <p:sp>
        <p:nvSpPr>
          <p:cNvPr id="19458" name="Rectangle 3"/>
          <p:cNvSpPr>
            <a:spLocks noGrp="1"/>
          </p:cNvSpPr>
          <p:nvPr>
            <p:ph type="body" idx="1"/>
          </p:nvPr>
        </p:nvSpPr>
        <p:spPr>
          <a:xfrm>
            <a:off x="457200" y="2276475"/>
            <a:ext cx="8229600" cy="4248869"/>
          </a:xfrm>
        </p:spPr>
        <p:txBody>
          <a:bodyPr/>
          <a:lstStyle/>
          <a:p>
            <a:pPr>
              <a:lnSpc>
                <a:spcPct val="80000"/>
              </a:lnSpc>
              <a:buFont typeface="Arial" charset="0"/>
              <a:buNone/>
            </a:pPr>
            <a:r>
              <a:rPr lang="de-DE" sz="2000" u="sng" dirty="0" smtClean="0"/>
              <a:t>Schulische </a:t>
            </a:r>
            <a:r>
              <a:rPr lang="de-DE" sz="2000" u="sng" dirty="0" smtClean="0"/>
              <a:t>Betreuung </a:t>
            </a:r>
            <a:r>
              <a:rPr lang="de-DE" sz="2000" u="sng" dirty="0" smtClean="0"/>
              <a:t>(SB</a:t>
            </a:r>
            <a:r>
              <a:rPr lang="de-DE" sz="2000" u="sng" dirty="0" smtClean="0"/>
              <a:t>)</a:t>
            </a:r>
            <a:endParaRPr lang="de-DE" sz="2000" dirty="0" smtClean="0"/>
          </a:p>
          <a:p>
            <a:pPr>
              <a:lnSpc>
                <a:spcPct val="80000"/>
              </a:lnSpc>
              <a:buFont typeface="Arial" charset="0"/>
              <a:buNone/>
            </a:pPr>
            <a:r>
              <a:rPr lang="de-DE" sz="2000" dirty="0" smtClean="0"/>
              <a:t>Plätze für derzeit 180 Kinder der Klassen 1 und 2</a:t>
            </a:r>
          </a:p>
          <a:p>
            <a:pPr>
              <a:lnSpc>
                <a:spcPct val="80000"/>
              </a:lnSpc>
            </a:pPr>
            <a:r>
              <a:rPr lang="de-DE" sz="2000" dirty="0" smtClean="0"/>
              <a:t>Betreuung der über einen Vertrag angemeldeten Kinder der Klassen 1+2</a:t>
            </a:r>
          </a:p>
          <a:p>
            <a:pPr>
              <a:lnSpc>
                <a:spcPct val="80000"/>
              </a:lnSpc>
            </a:pPr>
            <a:r>
              <a:rPr lang="de-DE" sz="2000" dirty="0" smtClean="0"/>
              <a:t>Beitragspflichtig</a:t>
            </a:r>
          </a:p>
          <a:p>
            <a:pPr>
              <a:lnSpc>
                <a:spcPct val="80000"/>
              </a:lnSpc>
            </a:pPr>
            <a:r>
              <a:rPr lang="de-DE" sz="2000" dirty="0" smtClean="0"/>
              <a:t>Ferienbetreuung ist inklusive</a:t>
            </a:r>
          </a:p>
          <a:p>
            <a:pPr>
              <a:lnSpc>
                <a:spcPct val="80000"/>
              </a:lnSpc>
            </a:pPr>
            <a:r>
              <a:rPr lang="de-DE" sz="2000" dirty="0" smtClean="0"/>
              <a:t>Anmeldung über </a:t>
            </a:r>
            <a:r>
              <a:rPr lang="de-DE" sz="2000" dirty="0" smtClean="0">
                <a:hlinkClick r:id="rId2"/>
              </a:rPr>
              <a:t>www.kindernetfrankfurt.de</a:t>
            </a:r>
            <a:r>
              <a:rPr lang="de-DE" sz="2000" dirty="0" smtClean="0"/>
              <a:t> </a:t>
            </a:r>
          </a:p>
          <a:p>
            <a:pPr>
              <a:lnSpc>
                <a:spcPct val="80000"/>
              </a:lnSpc>
              <a:buFont typeface="Arial" charset="0"/>
              <a:buNone/>
            </a:pPr>
            <a:endParaRPr lang="de-DE" sz="2000" u="sng" dirty="0" smtClean="0"/>
          </a:p>
          <a:p>
            <a:pPr>
              <a:lnSpc>
                <a:spcPct val="80000"/>
              </a:lnSpc>
              <a:buFont typeface="Arial" charset="0"/>
              <a:buNone/>
            </a:pPr>
            <a:r>
              <a:rPr lang="de-DE" sz="2000" u="sng" dirty="0" smtClean="0"/>
              <a:t>Pakt für den </a:t>
            </a:r>
            <a:r>
              <a:rPr lang="de-DE" sz="2000" u="sng" dirty="0" smtClean="0"/>
              <a:t>Ganz</a:t>
            </a:r>
            <a:r>
              <a:rPr lang="de-DE" sz="2000" u="sng" dirty="0" smtClean="0"/>
              <a:t>tag</a:t>
            </a:r>
            <a:endParaRPr lang="de-DE" sz="2000" dirty="0" smtClean="0"/>
          </a:p>
          <a:p>
            <a:pPr>
              <a:lnSpc>
                <a:spcPct val="80000"/>
              </a:lnSpc>
              <a:buFont typeface="Arial" charset="0"/>
              <a:buNone/>
            </a:pPr>
            <a:r>
              <a:rPr lang="de-DE" sz="2000" dirty="0" smtClean="0"/>
              <a:t>Plätze „unbegrenzt“</a:t>
            </a:r>
          </a:p>
          <a:p>
            <a:pPr>
              <a:lnSpc>
                <a:spcPct val="80000"/>
              </a:lnSpc>
            </a:pPr>
            <a:r>
              <a:rPr lang="de-DE" sz="2000" dirty="0" smtClean="0"/>
              <a:t>Betreuung der über einen Vertrag angemeldeten Kinder der Klassen 3+4</a:t>
            </a:r>
          </a:p>
          <a:p>
            <a:pPr>
              <a:lnSpc>
                <a:spcPct val="80000"/>
              </a:lnSpc>
            </a:pPr>
            <a:r>
              <a:rPr lang="de-DE" sz="2000" dirty="0" smtClean="0"/>
              <a:t>Kein Betreuungsentgelt. Material- und Getränkegeld 7,60 € im Monat</a:t>
            </a:r>
          </a:p>
          <a:p>
            <a:pPr>
              <a:lnSpc>
                <a:spcPct val="80000"/>
              </a:lnSpc>
            </a:pPr>
            <a:r>
              <a:rPr lang="de-DE" sz="2000" dirty="0" smtClean="0"/>
              <a:t>Ferienbetreuung kostet 75 Euro pro Woche</a:t>
            </a:r>
          </a:p>
        </p:txBody>
      </p:sp>
      <p:pic>
        <p:nvPicPr>
          <p:cNvPr id="19459" name="Picture 4"/>
          <p:cNvPicPr>
            <a:picLocks noChangeAspect="1" noChangeArrowheads="1"/>
          </p:cNvPicPr>
          <p:nvPr/>
        </p:nvPicPr>
        <p:blipFill>
          <a:blip r:embed="rId3"/>
          <a:srcRect/>
          <a:stretch>
            <a:fillRect/>
          </a:stretch>
        </p:blipFill>
        <p:spPr bwMode="auto">
          <a:xfrm>
            <a:off x="107950" y="115888"/>
            <a:ext cx="354013" cy="360362"/>
          </a:xfrm>
          <a:prstGeom prst="rect">
            <a:avLst/>
          </a:prstGeom>
          <a:noFill/>
          <a:ln w="9525">
            <a:noFill/>
            <a:miter lim="800000"/>
            <a:headEnd/>
            <a:tailEnd/>
          </a:ln>
        </p:spPr>
      </p:pic>
      <p:pic>
        <p:nvPicPr>
          <p:cNvPr id="19460" name="Picture 2" descr="Logo kindernetfrankfurt"/>
          <p:cNvPicPr>
            <a:picLocks noChangeAspect="1" noChangeArrowheads="1"/>
          </p:cNvPicPr>
          <p:nvPr/>
        </p:nvPicPr>
        <p:blipFill>
          <a:blip r:embed="rId4"/>
          <a:srcRect/>
          <a:stretch>
            <a:fillRect/>
          </a:stretch>
        </p:blipFill>
        <p:spPr bwMode="auto">
          <a:xfrm>
            <a:off x="6553200" y="3573016"/>
            <a:ext cx="1439862" cy="974725"/>
          </a:xfrm>
          <a:prstGeom prst="rect">
            <a:avLst/>
          </a:prstGeom>
          <a:noFill/>
          <a:ln w="9525">
            <a:noFill/>
            <a:miter lim="800000"/>
            <a:headEnd/>
            <a:tailEnd/>
          </a:ln>
        </p:spPr>
      </p:pic>
      <p:sp>
        <p:nvSpPr>
          <p:cNvPr id="19461" name="Rectangle 2"/>
          <p:cNvSpPr>
            <a:spLocks/>
          </p:cNvSpPr>
          <p:nvPr/>
        </p:nvSpPr>
        <p:spPr bwMode="auto">
          <a:xfrm>
            <a:off x="468313" y="404664"/>
            <a:ext cx="8229600" cy="1647974"/>
          </a:xfrm>
          <a:prstGeom prst="rect">
            <a:avLst/>
          </a:prstGeom>
          <a:noFill/>
          <a:ln w="9525">
            <a:noFill/>
            <a:miter lim="800000"/>
            <a:headEnd/>
            <a:tailEnd/>
          </a:ln>
        </p:spPr>
        <p:txBody>
          <a:bodyPr anchor="ctr"/>
          <a:lstStyle/>
          <a:p>
            <a:pPr eaLnBrk="0" hangingPunct="0"/>
            <a:r>
              <a:rPr lang="de-DE" sz="2000" dirty="0">
                <a:latin typeface="Calibri" pitchFamily="34" charset="0"/>
              </a:rPr>
              <a:t>Der „Pakt für den </a:t>
            </a:r>
            <a:r>
              <a:rPr lang="de-DE" sz="2000" dirty="0" smtClean="0">
                <a:latin typeface="Calibri" pitchFamily="34" charset="0"/>
              </a:rPr>
              <a:t>Ganztag</a:t>
            </a:r>
            <a:r>
              <a:rPr lang="de-DE" sz="2000" dirty="0" smtClean="0">
                <a:latin typeface="Calibri" pitchFamily="34" charset="0"/>
              </a:rPr>
              <a:t>“ </a:t>
            </a:r>
            <a:r>
              <a:rPr lang="de-DE" sz="2000" dirty="0">
                <a:latin typeface="Calibri" pitchFamily="34" charset="0"/>
              </a:rPr>
              <a:t>wird gemeinsam von Stadt und Land finanziert mit dem Ziel, Frankfurter Familien bei der Vereinbarkeit von Familie und Beruf zu unterstützen und Kinder gemäß des Hessischen Bildungsplans individuell zu fördern. </a:t>
            </a:r>
            <a:r>
              <a:rPr lang="de-DE" sz="2000" dirty="0" smtClean="0">
                <a:latin typeface="Calibri" pitchFamily="34" charset="0"/>
              </a:rPr>
              <a:t>Er beinhaltet die Betreuung in der ESB und im Pakt für den </a:t>
            </a:r>
            <a:r>
              <a:rPr lang="de-DE" sz="2000" dirty="0" smtClean="0">
                <a:latin typeface="Calibri" pitchFamily="34" charset="0"/>
              </a:rPr>
              <a:t>Ganztag</a:t>
            </a:r>
            <a:r>
              <a:rPr lang="de-DE" sz="2000" dirty="0" smtClean="0">
                <a:latin typeface="Calibri" pitchFamily="34" charset="0"/>
              </a:rPr>
              <a:t>. </a:t>
            </a:r>
            <a:r>
              <a:rPr lang="de-DE" sz="2000" dirty="0" smtClean="0">
                <a:latin typeface="Calibri" pitchFamily="34" charset="0"/>
              </a:rPr>
              <a:t>Unser Träger ist Kita Frankfurt.</a:t>
            </a:r>
          </a:p>
          <a:p>
            <a:pPr eaLnBrk="0" hangingPunct="0"/>
            <a:r>
              <a:rPr lang="de-DE" sz="2000" dirty="0" smtClean="0">
                <a:latin typeface="Calibri" pitchFamily="34" charset="0"/>
              </a:rPr>
              <a:t>Für beide Betreuungsformen werden unterschiedliche Verträge geschlossen:</a:t>
            </a:r>
          </a:p>
          <a:p>
            <a:pPr eaLnBrk="0" hangingPunct="0"/>
            <a:endParaRPr lang="de-DE" sz="2000" dirty="0">
              <a:latin typeface="Calibri" pitchFamily="34" charset="0"/>
            </a:endParaRPr>
          </a:p>
        </p:txBody>
      </p:sp>
      <p:sp>
        <p:nvSpPr>
          <p:cNvPr id="7"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smtClean="0"/>
              <a:t>.</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2CC61606-F206-4B40-876F-BE1E049B7C18}" type="slidenum">
              <a:rPr lang="de-DE"/>
              <a:pPr>
                <a:defRPr/>
              </a:pPr>
              <a:t>6</a:t>
            </a:fld>
            <a:endParaRPr lang="de-DE"/>
          </a:p>
        </p:txBody>
      </p:sp>
      <p:sp>
        <p:nvSpPr>
          <p:cNvPr id="16386" name="Rectangle 2"/>
          <p:cNvSpPr>
            <a:spLocks noGrp="1"/>
          </p:cNvSpPr>
          <p:nvPr>
            <p:ph type="title"/>
          </p:nvPr>
        </p:nvSpPr>
        <p:spPr>
          <a:xfrm>
            <a:off x="457200" y="1844824"/>
            <a:ext cx="8229600" cy="1143000"/>
          </a:xfrm>
        </p:spPr>
        <p:txBody>
          <a:bodyPr/>
          <a:lstStyle/>
          <a:p>
            <a:r>
              <a:rPr lang="de-DE" sz="3600" b="1" dirty="0"/>
              <a:t>2. </a:t>
            </a:r>
            <a:r>
              <a:rPr lang="de-DE" sz="3600" b="1" dirty="0" smtClean="0"/>
              <a:t>Tagesablauf in der Schulbetreuung</a:t>
            </a:r>
            <a:endParaRPr lang="de-DE" sz="3600" b="1" dirty="0">
              <a:latin typeface="Calibri" pitchFamily="34" charset="0"/>
            </a:endParaRPr>
          </a:p>
        </p:txBody>
      </p:sp>
      <p:pic>
        <p:nvPicPr>
          <p:cNvPr id="16388" name="Picture 5"/>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Tree>
    <p:extLst>
      <p:ext uri="{BB962C8B-B14F-4D97-AF65-F5344CB8AC3E}">
        <p14:creationId xmlns:p14="http://schemas.microsoft.com/office/powerpoint/2010/main" val="3996025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pPr>
              <a:defRPr/>
            </a:pPr>
            <a:fld id="{86110F87-238A-4056-B532-7CA4D8ABE432}" type="slidenum">
              <a:rPr lang="de-DE"/>
              <a:pPr>
                <a:defRPr/>
              </a:pPr>
              <a:t>7</a:t>
            </a:fld>
            <a:endParaRPr lang="de-DE"/>
          </a:p>
        </p:txBody>
      </p:sp>
      <p:sp>
        <p:nvSpPr>
          <p:cNvPr id="20483" name="Rectangle 3"/>
          <p:cNvSpPr>
            <a:spLocks noGrp="1"/>
          </p:cNvSpPr>
          <p:nvPr>
            <p:ph type="body" idx="4294967295"/>
          </p:nvPr>
        </p:nvSpPr>
        <p:spPr>
          <a:xfrm>
            <a:off x="457200" y="980728"/>
            <a:ext cx="8229600" cy="3313113"/>
          </a:xfrm>
        </p:spPr>
        <p:txBody>
          <a:bodyPr/>
          <a:lstStyle/>
          <a:p>
            <a:pPr>
              <a:buFont typeface="Arial" charset="0"/>
              <a:buNone/>
            </a:pPr>
            <a:r>
              <a:rPr lang="de-DE" sz="2000" u="sng" dirty="0" smtClean="0"/>
              <a:t>07:30 bis 09:00 </a:t>
            </a:r>
            <a:r>
              <a:rPr lang="de-DE" sz="2000" u="sng" dirty="0" smtClean="0">
                <a:sym typeface="Symbol" panose="05050102010706020507" pitchFamily="18" charset="2"/>
              </a:rPr>
              <a:t></a:t>
            </a:r>
            <a:r>
              <a:rPr lang="de-DE" sz="2000" u="sng" dirty="0" smtClean="0"/>
              <a:t> Frühbetreuung oder Unterrichtsbeginn</a:t>
            </a:r>
          </a:p>
          <a:p>
            <a:pPr>
              <a:buFont typeface="Arial" charset="0"/>
              <a:buNone/>
            </a:pPr>
            <a:endParaRPr lang="de-DE" sz="2000" dirty="0" smtClean="0"/>
          </a:p>
          <a:p>
            <a:r>
              <a:rPr lang="de-DE" sz="2000" dirty="0" smtClean="0"/>
              <a:t>Die Frühbetreuung findet kostenfrei und ohne Anmeldung für alle Kinder der Dahlmannschule auf den Schulhöfen oder </a:t>
            </a:r>
            <a:r>
              <a:rPr lang="de-DE" sz="2000" dirty="0" smtClean="0"/>
              <a:t>in der Mensa in </a:t>
            </a:r>
            <a:r>
              <a:rPr lang="de-DE" sz="2000" dirty="0" smtClean="0"/>
              <a:t>der Zentrale der 2. Klassen statt (zuständig sind die </a:t>
            </a:r>
            <a:r>
              <a:rPr lang="de-DE" sz="2000" dirty="0" smtClean="0"/>
              <a:t>pädagogischen Fachkräfte</a:t>
            </a:r>
            <a:r>
              <a:rPr lang="de-DE" sz="2000" dirty="0"/>
              <a:t>)</a:t>
            </a:r>
            <a:r>
              <a:rPr lang="de-DE" sz="2000" dirty="0" smtClean="0"/>
              <a:t> Die </a:t>
            </a:r>
            <a:r>
              <a:rPr lang="de-DE" sz="2000" dirty="0" smtClean="0"/>
              <a:t>Eltern verabschieden sich vor der Schule von ihren Kindern</a:t>
            </a:r>
          </a:p>
          <a:p>
            <a:pPr>
              <a:buFont typeface="Arial" charset="0"/>
              <a:buNone/>
            </a:pPr>
            <a:endParaRPr lang="de-DE" sz="2000" dirty="0" smtClean="0"/>
          </a:p>
        </p:txBody>
      </p:sp>
      <p:pic>
        <p:nvPicPr>
          <p:cNvPr id="20484" name="Picture 4"/>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sp>
        <p:nvSpPr>
          <p:cNvPr id="20485" name="Text Box 5"/>
          <p:cNvSpPr txBox="1">
            <a:spLocks noChangeArrowheads="1"/>
          </p:cNvSpPr>
          <p:nvPr/>
        </p:nvSpPr>
        <p:spPr bwMode="auto">
          <a:xfrm>
            <a:off x="3040063" y="4384675"/>
            <a:ext cx="2108200" cy="366713"/>
          </a:xfrm>
          <a:prstGeom prst="rect">
            <a:avLst/>
          </a:prstGeom>
          <a:noFill/>
          <a:ln w="9525">
            <a:noFill/>
            <a:miter lim="800000"/>
            <a:headEnd/>
            <a:tailEnd/>
          </a:ln>
        </p:spPr>
        <p:txBody>
          <a:bodyPr>
            <a:spAutoFit/>
          </a:bodyPr>
          <a:lstStyle/>
          <a:p>
            <a:endParaRPr lang="de-DE" sz="180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835" y="3398401"/>
            <a:ext cx="4206329" cy="3155369"/>
          </a:xfrm>
          <a:prstGeom prst="rect">
            <a:avLst/>
          </a:prstGeom>
        </p:spPr>
      </p:pic>
      <p:sp>
        <p:nvSpPr>
          <p:cNvPr id="9"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a:t>2. Ein Tag in der Dahlmannschule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617B2B87-3C3A-49F2-973A-79268C424A7B}" type="slidenum">
              <a:rPr lang="de-DE"/>
              <a:pPr>
                <a:defRPr/>
              </a:pPr>
              <a:t>8</a:t>
            </a:fld>
            <a:endParaRPr lang="de-DE"/>
          </a:p>
        </p:txBody>
      </p:sp>
      <p:sp>
        <p:nvSpPr>
          <p:cNvPr id="21507" name="Rectangle 3"/>
          <p:cNvSpPr>
            <a:spLocks noGrp="1"/>
          </p:cNvSpPr>
          <p:nvPr>
            <p:ph type="body" idx="4294967295"/>
          </p:nvPr>
        </p:nvSpPr>
        <p:spPr>
          <a:xfrm>
            <a:off x="468313" y="980529"/>
            <a:ext cx="8229600" cy="5184775"/>
          </a:xfrm>
        </p:spPr>
        <p:txBody>
          <a:bodyPr/>
          <a:lstStyle/>
          <a:p>
            <a:r>
              <a:rPr lang="de-DE" sz="2000" dirty="0" smtClean="0"/>
              <a:t>Schulbeginn ist 08:15 Uhr oder 09:00 Uhr</a:t>
            </a:r>
            <a:endParaRPr lang="de-DE" sz="2000" dirty="0">
              <a:solidFill>
                <a:srgbClr val="FF0000"/>
              </a:solidFill>
            </a:endParaRPr>
          </a:p>
          <a:p>
            <a:r>
              <a:rPr lang="de-DE" sz="2000" dirty="0" smtClean="0"/>
              <a:t>Die Pädagogischen Fachkräfte und ATEs unterstützen die Lehrkräfte in den Lernzeiten </a:t>
            </a:r>
            <a:endParaRPr lang="de-DE" sz="2000" dirty="0" smtClean="0">
              <a:solidFill>
                <a:srgbClr val="FF0000"/>
              </a:solidFill>
            </a:endParaRPr>
          </a:p>
          <a:p>
            <a:r>
              <a:rPr lang="de-DE" sz="2000" dirty="0" smtClean="0"/>
              <a:t>Lehrkräfte </a:t>
            </a:r>
            <a:r>
              <a:rPr lang="de-DE" sz="2000" dirty="0" smtClean="0"/>
              <a:t>und pädagogische Fachkräfte haben somit </a:t>
            </a:r>
            <a:r>
              <a:rPr lang="de-DE" sz="2000" dirty="0" smtClean="0"/>
              <a:t>einen gemeinsamen Blick </a:t>
            </a:r>
            <a:r>
              <a:rPr lang="de-DE" sz="2000" dirty="0" smtClean="0"/>
              <a:t>auf die </a:t>
            </a:r>
            <a:r>
              <a:rPr lang="de-DE" sz="2000" dirty="0" smtClean="0"/>
              <a:t>kognitive und sozio-emotionale Entwicklung </a:t>
            </a:r>
            <a:r>
              <a:rPr lang="de-DE" sz="2000" dirty="0" smtClean="0"/>
              <a:t>der </a:t>
            </a:r>
            <a:r>
              <a:rPr lang="de-DE" sz="2000" dirty="0" smtClean="0"/>
              <a:t>Kinder</a:t>
            </a:r>
            <a:endParaRPr lang="de-DE" sz="2000" dirty="0" smtClean="0"/>
          </a:p>
        </p:txBody>
      </p:sp>
      <p:pic>
        <p:nvPicPr>
          <p:cNvPr id="21508" name="Picture 4"/>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pic>
        <p:nvPicPr>
          <p:cNvPr id="21511" name="Picture 7" descr="DSC_4322"/>
          <p:cNvPicPr>
            <a:picLocks noChangeAspect="1" noChangeArrowheads="1"/>
          </p:cNvPicPr>
          <p:nvPr/>
        </p:nvPicPr>
        <p:blipFill>
          <a:blip r:embed="rId3"/>
          <a:srcRect/>
          <a:stretch>
            <a:fillRect/>
          </a:stretch>
        </p:blipFill>
        <p:spPr bwMode="auto">
          <a:xfrm>
            <a:off x="2301875" y="3212976"/>
            <a:ext cx="4718050" cy="3159125"/>
          </a:xfrm>
          <a:prstGeom prst="rect">
            <a:avLst/>
          </a:prstGeom>
          <a:noFill/>
        </p:spPr>
      </p:pic>
      <p:sp>
        <p:nvSpPr>
          <p:cNvPr id="7"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a:t>2. Ein Tag in der Dahlmannschule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1A32C2E7-0917-4B68-9047-567F952E0622}" type="slidenum">
              <a:rPr lang="de-DE"/>
              <a:pPr>
                <a:defRPr/>
              </a:pPr>
              <a:t>9</a:t>
            </a:fld>
            <a:endParaRPr lang="de-DE" dirty="0"/>
          </a:p>
        </p:txBody>
      </p:sp>
      <p:sp>
        <p:nvSpPr>
          <p:cNvPr id="22531" name="Rectangle 3"/>
          <p:cNvSpPr>
            <a:spLocks noGrp="1"/>
          </p:cNvSpPr>
          <p:nvPr>
            <p:ph type="body" idx="4294967295"/>
          </p:nvPr>
        </p:nvSpPr>
        <p:spPr>
          <a:xfrm>
            <a:off x="468313" y="980728"/>
            <a:ext cx="8229600" cy="5184775"/>
          </a:xfrm>
        </p:spPr>
        <p:txBody>
          <a:bodyPr/>
          <a:lstStyle/>
          <a:p>
            <a:pPr>
              <a:buNone/>
            </a:pPr>
            <a:r>
              <a:rPr lang="de-DE" sz="2000" u="sng" dirty="0" smtClean="0"/>
              <a:t>11:45 bis </a:t>
            </a:r>
            <a:r>
              <a:rPr lang="de-DE" sz="2000" u="sng" dirty="0" smtClean="0"/>
              <a:t>14:15 </a:t>
            </a:r>
            <a:r>
              <a:rPr lang="de-DE" sz="2000" u="sng" dirty="0">
                <a:sym typeface="Symbol" panose="05050102010706020507" pitchFamily="18" charset="2"/>
              </a:rPr>
              <a:t></a:t>
            </a:r>
            <a:r>
              <a:rPr lang="de-DE" sz="2000" u="sng" dirty="0" smtClean="0">
                <a:sym typeface="Wingdings" pitchFamily="2" charset="2"/>
              </a:rPr>
              <a:t> Mittagessen</a:t>
            </a:r>
          </a:p>
          <a:p>
            <a:pPr>
              <a:buNone/>
            </a:pPr>
            <a:endParaRPr lang="de-DE" sz="2000" dirty="0" smtClean="0">
              <a:sym typeface="Wingdings" pitchFamily="2" charset="2"/>
            </a:endParaRPr>
          </a:p>
          <a:p>
            <a:r>
              <a:rPr lang="de-DE" sz="2000" dirty="0" smtClean="0">
                <a:sym typeface="Wingdings" pitchFamily="2" charset="2"/>
              </a:rPr>
              <a:t>Mittagessen </a:t>
            </a:r>
            <a:r>
              <a:rPr lang="de-DE" sz="2000" dirty="0" smtClean="0">
                <a:sym typeface="Wingdings" pitchFamily="2" charset="2"/>
              </a:rPr>
              <a:t>in der Mensa </a:t>
            </a:r>
            <a:endParaRPr lang="de-DE" sz="2000" dirty="0" smtClean="0">
              <a:sym typeface="Wingdings" pitchFamily="2" charset="2"/>
            </a:endParaRPr>
          </a:p>
          <a:p>
            <a:r>
              <a:rPr lang="de-DE" sz="2000" dirty="0" smtClean="0">
                <a:sym typeface="Wingdings" pitchFamily="2" charset="2"/>
              </a:rPr>
              <a:t>Wir betreuen Ihre Kinder beim Mittagessen</a:t>
            </a:r>
          </a:p>
          <a:p>
            <a:r>
              <a:rPr lang="de-DE" sz="2000" dirty="0" smtClean="0">
                <a:sym typeface="Wingdings" pitchFamily="2" charset="2"/>
              </a:rPr>
              <a:t>Die An- oder Abmeldungen zum Essen erfolgen über den Caterer ASB</a:t>
            </a:r>
            <a:endParaRPr lang="de-DE" sz="2000" dirty="0">
              <a:sym typeface="Wingdings" pitchFamily="2" charset="2"/>
            </a:endParaRPr>
          </a:p>
          <a:p>
            <a:r>
              <a:rPr lang="de-DE" sz="2000" dirty="0" smtClean="0">
                <a:sym typeface="Wingdings" pitchFamily="2" charset="2"/>
              </a:rPr>
              <a:t>Alle Kinder, deren Unterricht beendet ist, müssen sich in der zuständigen Zentrale anmelden (oder bei Abwesenheit dort entschuldigen)</a:t>
            </a:r>
          </a:p>
          <a:p>
            <a:endParaRPr lang="de-DE" sz="2000" dirty="0">
              <a:sym typeface="Wingdings" pitchFamily="2" charset="2"/>
            </a:endParaRPr>
          </a:p>
        </p:txBody>
      </p:sp>
      <p:pic>
        <p:nvPicPr>
          <p:cNvPr id="22532" name="Picture 4"/>
          <p:cNvPicPr>
            <a:picLocks noChangeAspect="1" noChangeArrowheads="1"/>
          </p:cNvPicPr>
          <p:nvPr/>
        </p:nvPicPr>
        <p:blipFill>
          <a:blip r:embed="rId2"/>
          <a:srcRect/>
          <a:stretch>
            <a:fillRect/>
          </a:stretch>
        </p:blipFill>
        <p:spPr bwMode="auto">
          <a:xfrm>
            <a:off x="107950" y="115888"/>
            <a:ext cx="354013" cy="360362"/>
          </a:xfrm>
          <a:prstGeom prst="rect">
            <a:avLst/>
          </a:prstGeom>
          <a:noFill/>
          <a:ln w="9525">
            <a:noFill/>
            <a:miter lim="800000"/>
            <a:headEnd/>
            <a:tailEnd/>
          </a:ln>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2028" y="3573015"/>
            <a:ext cx="4240212" cy="2820745"/>
          </a:xfrm>
          <a:prstGeom prst="rect">
            <a:avLst/>
          </a:prstGeom>
        </p:spPr>
      </p:pic>
      <p:sp>
        <p:nvSpPr>
          <p:cNvPr id="7" name="Fußzeilenplatzhalter 1"/>
          <p:cNvSpPr txBox="1">
            <a:spLocks/>
          </p:cNvSpPr>
          <p:nvPr/>
        </p:nvSpPr>
        <p:spPr>
          <a:xfrm>
            <a:off x="611560" y="111125"/>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ctr" rtl="0" fontAlgn="base">
              <a:spcBef>
                <a:spcPct val="0"/>
              </a:spcBef>
              <a:spcAft>
                <a:spcPct val="0"/>
              </a:spcAft>
              <a:defRPr sz="1200" kern="1200">
                <a:solidFill>
                  <a:srgbClr val="898989"/>
                </a:solidFill>
                <a:latin typeface="Calibri" pitchFamily="34"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de-DE" dirty="0"/>
              <a:t>2. Ein Tag in der Dahlmannschule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0</TotalTime>
  <Words>2356</Words>
  <Application>Microsoft Office PowerPoint</Application>
  <PresentationFormat>Bildschirmpräsentation (4:3)</PresentationFormat>
  <Paragraphs>337</Paragraphs>
  <Slides>32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Arial</vt:lpstr>
      <vt:lpstr>Calibri</vt:lpstr>
      <vt:lpstr>Symbol</vt:lpstr>
      <vt:lpstr>Times New Roman</vt:lpstr>
      <vt:lpstr>Wingdings</vt:lpstr>
      <vt:lpstr>Larissa</vt:lpstr>
      <vt:lpstr>Eltern-Information  Schulkinderbetreuung  an der Dahlmannschule   </vt:lpstr>
      <vt:lpstr>Über folgende Themen möchten wir Sie gerne informieren</vt:lpstr>
      <vt:lpstr>1. Allgemeine Informationen</vt:lpstr>
      <vt:lpstr>Wir betreuen regulär ca. 345 Kinder  in der Schulischen Betreuung (1. und 2. Klasse) und im Pakt für den Ganztag (3. und 4. Klasse). Unser Auftrag ist die Bildung, Betreuung und Erziehung von Kindern. Dafür stehen uns zur Zeit zur Verfügung: 4 Spielräume/Zentralen, Mensa, 1 Kreativraum, 2 Fachräume in multifunktionaler Nutzung, 2 Schulhöfe, Spielstraße,  die Turnhalle und das Schwimmbad der Schule; Pädagogische Fachkräfte, Angestellte in der Tätigkeit von Erziehern (ATEs), Honorarkräfte, Praktikanten, sowie 1 Leitung, 3 Stellvertretungen und 1 Koordinationskraft für den Pakt für den Ganztag. </vt:lpstr>
      <vt:lpstr>PowerPoint-Präsentation</vt:lpstr>
      <vt:lpstr>2. Tagesablauf in der Schulbetreuung</vt:lpstr>
      <vt:lpstr>PowerPoint-Präsentation</vt:lpstr>
      <vt:lpstr>PowerPoint-Präsentation</vt:lpstr>
      <vt:lpstr>PowerPoint-Präsentation</vt:lpstr>
      <vt:lpstr>PowerPoint-Präsentation</vt:lpstr>
      <vt:lpstr>3. Organisation/Abholregelung</vt:lpstr>
      <vt:lpstr>Nach Hause gehen</vt:lpstr>
      <vt:lpstr>Muster Einverständniserklärung</vt:lpstr>
      <vt:lpstr>Abholregelung</vt:lpstr>
      <vt:lpstr>4. Kommunikation und Kooperation</vt:lpstr>
      <vt:lpstr>Unsere Erreichbarkeit </vt:lpstr>
      <vt:lpstr>PowerPoint-Präsentation</vt:lpstr>
      <vt:lpstr>Sie – als Eltern – haben ein Anliegen, benötigen einen Rat  oder haben Anregungen. Wir – als ESB – möchten die Eltern informieren.</vt:lpstr>
      <vt:lpstr>Sie – als Eltern – haben ein Anliegen, benötigen einen Rat  oder möchten sich beschweren. Wir – als ESB – möchten die Eltern informieren.</vt:lpstr>
      <vt:lpstr>5. Verträge</vt:lpstr>
      <vt:lpstr>Wichtiges zum Ablauf des Vertragsabschlussverfahrens</vt:lpstr>
      <vt:lpstr>PowerPoint-Präsentation</vt:lpstr>
      <vt:lpstr>PowerPoint-Präsentation</vt:lpstr>
      <vt:lpstr>6. Unsere Angebote</vt:lpstr>
      <vt:lpstr>PowerPoint-Präsentation</vt:lpstr>
      <vt:lpstr>PowerPoint-Präsentation</vt:lpstr>
      <vt:lpstr>Auszugsweise Angebote der ESB</vt:lpstr>
      <vt:lpstr>Angebote der ESB</vt:lpstr>
      <vt:lpstr>PowerPoint-Präsentation</vt:lpstr>
      <vt:lpstr>PowerPoint-Präsentation</vt:lpstr>
      <vt:lpstr>Ein paar Worte zum Schluss</vt:lpstr>
      <vt:lpstr>PowerPoint-Präsentation</vt:lpstr>
    </vt:vector>
  </TitlesOfParts>
  <Company>Stadt Frankfurt am Main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Eltern-Info-Abend 30.04.2015  Erweiterte Schulische Betreuung an der Dahlmannschule/Kinderzentrum Luxemburgerallee</dc:title>
  <dc:creator>Diewald, Thomas</dc:creator>
  <cp:lastModifiedBy>Segatto, Melanie</cp:lastModifiedBy>
  <cp:revision>410</cp:revision>
  <cp:lastPrinted>2020-03-12T08:32:40Z</cp:lastPrinted>
  <dcterms:created xsi:type="dcterms:W3CDTF">2015-04-09T08:41:03Z</dcterms:created>
  <dcterms:modified xsi:type="dcterms:W3CDTF">2024-01-25T08:56:57Z</dcterms:modified>
</cp:coreProperties>
</file>